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</p:sldIdLst>
  <p:sldSz cx="12192000" cy="6858000"/>
  <p:notesSz cx="6858000" cy="9144000"/>
  <p:embeddedFontLst>
    <p:embeddedFont>
      <p:font typeface="Verdana" panose="020B0604030504040204" pitchFamily="34" charset="0"/>
      <p:regular r:id="rId44"/>
      <p:bold r:id="rId45"/>
      <p:italic r:id="rId46"/>
      <p:boldItalic r:id="rId47"/>
    </p:embeddedFont>
    <p:embeddedFont>
      <p:font typeface="Calibri" panose="020F0502020204030204" pitchFamily="34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2" roundtripDataSignature="AMtx7mjT1dq4l+4k3FphTD8dzDMFi8Wti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4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42A1587-8BE3-4873-9F26-A13F5FF93FF3}">
  <a:tblStyle styleId="{342A1587-8BE3-4873-9F26-A13F5FF93FF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3" Type="http://schemas.openxmlformats.org/officeDocument/2006/relationships/commentAuthors" Target="commentAuthor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52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982cd382c2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" name="Google Shape;124;g982cd382c2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" name="Google Shape;13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9867813a6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g9867813a6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9802590112_3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4" name="Google Shape;144;g9802590112_3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6813069a6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9" name="Google Shape;149;g96813069a6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5" name="Google Shape;155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2" name="Google Shape;162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6813069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g96813069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982cd382c2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8" name="Google Shape;178;g982cd382c2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89de6f282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3" name="Google Shape;183;g989de6f282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98b78f704d_1_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6" name="Google Shape;66;g98b78f704d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96813069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g96813069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96813069a6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6" name="Google Shape;206;g96813069a6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982cd382c2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3" name="Google Shape;213;g982cd382c2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867813a62_1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8" name="Google Shape;218;g9867813a62_1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96813069a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2" name="Google Shape;232;g96813069a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982cd382c2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2" name="Google Shape;242;g982cd382c2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9867813a62_1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0" name="Google Shape;250;g9867813a62_1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97a6e51c9f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8" name="Google Shape;268;g97a6e51c9f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97a6e51c9f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5" name="Google Shape;275;g97a6e51c9f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98b78f704d_1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3" name="Google Shape;73;g98b78f704d_1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97a6e51c9f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7" name="Google Shape;287;g97a6e51c9f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4" name="Google Shape;294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9867813a62_1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2" name="Google Shape;302;g9867813a62_1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1" name="Google Shape;31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9802590112_3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19" name="Google Shape;319;g9802590112_3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9867813a62_1_2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g9867813a62_1_2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966d456a9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1" name="Google Shape;331;g966d456a9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96813069a6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7" name="Google Shape;337;g96813069a6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96813069a6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3" name="Google Shape;343;g96813069a6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96a3928ed5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3" name="Google Shape;353;g96a3928ed5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8b78f704d_1_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4" name="Google Shape;84;g98b78f704d_1_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2" name="Google Shape;362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96813069a6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8" name="Google Shape;368;g96813069a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967d6225e8_0_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" name="Google Shape;92;g967d6225e8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867813a62_1_23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g9867813a62_1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967d6225e8_0_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g967d6225e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" name="Google Shape;112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9867813a62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" name="Google Shape;118;g9867813a62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6"/>
          <p:cNvPicPr preferRelativeResize="0"/>
          <p:nvPr/>
        </p:nvPicPr>
        <p:blipFill rotWithShape="1">
          <a:blip r:embed="rId2">
            <a:alphaModFix/>
          </a:blip>
          <a:srcRect b="4509"/>
          <a:stretch/>
        </p:blipFill>
        <p:spPr>
          <a:xfrm>
            <a:off x="0" y="0"/>
            <a:ext cx="12192000" cy="689956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6"/>
          <p:cNvSpPr txBox="1">
            <a:spLocks noGrp="1"/>
          </p:cNvSpPr>
          <p:nvPr>
            <p:ph type="ctrTitle"/>
          </p:nvPr>
        </p:nvSpPr>
        <p:spPr>
          <a:xfrm>
            <a:off x="7389091" y="1935163"/>
            <a:ext cx="452581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6"/>
          <p:cNvSpPr txBox="1">
            <a:spLocks noGrp="1"/>
          </p:cNvSpPr>
          <p:nvPr>
            <p:ph type="subTitle" idx="1"/>
          </p:nvPr>
        </p:nvSpPr>
        <p:spPr>
          <a:xfrm>
            <a:off x="5781964" y="4479491"/>
            <a:ext cx="6132945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5"/>
          <p:cNvPicPr preferRelativeResize="0"/>
          <p:nvPr/>
        </p:nvPicPr>
        <p:blipFill rotWithShape="1">
          <a:blip r:embed="rId2">
            <a:alphaModFix/>
          </a:blip>
          <a:srcRect t="5804"/>
          <a:stretch/>
        </p:blipFill>
        <p:spPr>
          <a:xfrm>
            <a:off x="0" y="9236"/>
            <a:ext cx="12268200" cy="6848764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  <a:defRPr sz="5400" b="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/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1" name="Google Shape;21;p9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3" name="Google Shape;2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Google Shape;2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5" name="Google Shape;4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Google Shape;4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"/>
          <p:cNvSpPr txBox="1">
            <a:spLocks noGrp="1"/>
          </p:cNvSpPr>
          <p:nvPr>
            <p:ph type="ctrTitle"/>
          </p:nvPr>
        </p:nvSpPr>
        <p:spPr>
          <a:xfrm>
            <a:off x="7074001" y="1881175"/>
            <a:ext cx="4840800" cy="2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59"/>
              <a:t>Developing Human Resources + Broadening Participation</a:t>
            </a:r>
            <a:endParaRPr sz="3859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982cd382c2_0_10"/>
          <p:cNvSpPr txBox="1">
            <a:spLocks noGrp="1"/>
          </p:cNvSpPr>
          <p:nvPr>
            <p:ph type="title"/>
          </p:nvPr>
        </p:nvSpPr>
        <p:spPr>
          <a:xfrm>
            <a:off x="108900" y="374450"/>
            <a:ext cx="11974200" cy="8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/>
              <a:t>Why Center the </a:t>
            </a:r>
            <a:r>
              <a:rPr lang="en-US" sz="3800" b="1"/>
              <a:t>Marginalized</a:t>
            </a:r>
            <a:r>
              <a:rPr lang="en-US" sz="3800"/>
              <a:t> + </a:t>
            </a:r>
            <a:r>
              <a:rPr lang="en-US" sz="3800" b="1"/>
              <a:t>Vulnerable</a:t>
            </a:r>
            <a:r>
              <a:rPr lang="en-US" sz="3800"/>
              <a:t>?</a:t>
            </a:r>
            <a:endParaRPr sz="3800" b="1"/>
          </a:p>
        </p:txBody>
      </p:sp>
      <p:sp>
        <p:nvSpPr>
          <p:cNvPr id="127" name="Google Shape;127;g982cd382c2_0_10"/>
          <p:cNvSpPr txBox="1">
            <a:spLocks noGrp="1"/>
          </p:cNvSpPr>
          <p:nvPr>
            <p:ph type="body" idx="1"/>
          </p:nvPr>
        </p:nvSpPr>
        <p:spPr>
          <a:xfrm>
            <a:off x="801900" y="1517200"/>
            <a:ext cx="11035800" cy="481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>
                <a:solidFill>
                  <a:srgbClr val="0C343D"/>
                </a:solidFill>
              </a:rPr>
              <a:t>Black + Hispanic</a:t>
            </a:r>
            <a:r>
              <a:rPr lang="en-US" sz="2700">
                <a:solidFill>
                  <a:srgbClr val="0C343D"/>
                </a:solidFill>
              </a:rPr>
              <a:t> </a:t>
            </a:r>
            <a:r>
              <a:rPr lang="en-US" sz="2700">
                <a:solidFill>
                  <a:srgbClr val="000000"/>
                </a:solidFill>
              </a:rPr>
              <a:t>communities in the US are </a:t>
            </a:r>
            <a:r>
              <a:rPr lang="en-US" sz="2700" b="1">
                <a:solidFill>
                  <a:srgbClr val="0C343D"/>
                </a:solidFill>
              </a:rPr>
              <a:t>exposed to more air pollution</a:t>
            </a:r>
            <a:r>
              <a:rPr lang="en-US" sz="2700">
                <a:solidFill>
                  <a:srgbClr val="0C343D"/>
                </a:solidFill>
              </a:rPr>
              <a:t> </a:t>
            </a:r>
            <a:r>
              <a:rPr lang="en-US" sz="2700">
                <a:solidFill>
                  <a:srgbClr val="000000"/>
                </a:solidFill>
              </a:rPr>
              <a:t>than they produce</a:t>
            </a:r>
            <a:r>
              <a:rPr lang="en-US" sz="2700">
                <a:solidFill>
                  <a:srgbClr val="0C343D"/>
                </a:solidFill>
              </a:rPr>
              <a:t> 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>
                <a:solidFill>
                  <a:srgbClr val="000000"/>
                </a:solidFill>
              </a:rPr>
              <a:t>Climate change will cause the </a:t>
            </a:r>
            <a:r>
              <a:rPr lang="en-US" sz="2700" b="1">
                <a:solidFill>
                  <a:srgbClr val="0C343D"/>
                </a:solidFill>
              </a:rPr>
              <a:t>most economic harm</a:t>
            </a:r>
            <a:r>
              <a:rPr lang="en-US" sz="2700">
                <a:solidFill>
                  <a:srgbClr val="0C343D"/>
                </a:solidFill>
              </a:rPr>
              <a:t> </a:t>
            </a:r>
            <a:r>
              <a:rPr lang="en-US" sz="2700">
                <a:solidFill>
                  <a:srgbClr val="000000"/>
                </a:solidFill>
              </a:rPr>
              <a:t>in the nation’s poorest counties - home to mostly</a:t>
            </a:r>
            <a:r>
              <a:rPr lang="en-US" sz="2700">
                <a:solidFill>
                  <a:srgbClr val="0C343D"/>
                </a:solidFill>
              </a:rPr>
              <a:t> </a:t>
            </a:r>
            <a:r>
              <a:rPr lang="en-US" sz="2700" b="1">
                <a:solidFill>
                  <a:srgbClr val="0C343D"/>
                </a:solidFill>
              </a:rPr>
              <a:t>people of color </a:t>
            </a:r>
            <a:endParaRPr sz="2700" b="1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>
              <a:solidFill>
                <a:srgbClr val="000000"/>
              </a:solidFill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>
                <a:solidFill>
                  <a:srgbClr val="0C343D"/>
                </a:solidFill>
              </a:rPr>
              <a:t>Coastal (largely Black) communities </a:t>
            </a:r>
            <a:r>
              <a:rPr lang="en-US" sz="2700">
                <a:solidFill>
                  <a:srgbClr val="000000"/>
                </a:solidFill>
              </a:rPr>
              <a:t>in the South are at greatest risk from sea level rise</a:t>
            </a:r>
            <a:endParaRPr sz="1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0C343D"/>
                </a:solidFill>
              </a:rPr>
              <a:t> </a:t>
            </a:r>
            <a:endParaRPr sz="10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>
                <a:solidFill>
                  <a:srgbClr val="0C343D"/>
                </a:solidFill>
              </a:rPr>
              <a:t>Discriminatory housing policies</a:t>
            </a:r>
            <a:r>
              <a:rPr lang="en-US" sz="2700"/>
              <a:t> (e.g. “redlining”) are tied to Black communities having </a:t>
            </a:r>
            <a:r>
              <a:rPr lang="en-US" sz="2700" b="1">
                <a:solidFill>
                  <a:srgbClr val="0C343D"/>
                </a:solidFill>
              </a:rPr>
              <a:t>more pavement</a:t>
            </a:r>
            <a:r>
              <a:rPr lang="en-US" sz="2700"/>
              <a:t>, </a:t>
            </a:r>
            <a:r>
              <a:rPr lang="en-US" sz="2700" b="1">
                <a:solidFill>
                  <a:srgbClr val="0C343D"/>
                </a:solidFill>
              </a:rPr>
              <a:t>fewer trees</a:t>
            </a:r>
            <a:r>
              <a:rPr lang="en-US" sz="2700"/>
              <a:t> + </a:t>
            </a:r>
            <a:r>
              <a:rPr lang="en-US" sz="2700" b="1">
                <a:solidFill>
                  <a:srgbClr val="0C343D"/>
                </a:solidFill>
              </a:rPr>
              <a:t>higher average temperatures</a:t>
            </a:r>
            <a:endParaRPr sz="2700" b="1">
              <a:solidFill>
                <a:srgbClr val="0C343D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7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>
            <a:spLocks noGrp="1"/>
          </p:cNvSpPr>
          <p:nvPr>
            <p:ph type="body" idx="1"/>
          </p:nvPr>
        </p:nvSpPr>
        <p:spPr>
          <a:xfrm>
            <a:off x="354300" y="1906700"/>
            <a:ext cx="11483400" cy="395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Questions asked, problems + solutions identified, are </a:t>
            </a:r>
            <a:r>
              <a:rPr lang="en-US" b="1">
                <a:solidFill>
                  <a:srgbClr val="0C343D"/>
                </a:solidFill>
              </a:rPr>
              <a:t>influenced by who we are</a:t>
            </a:r>
            <a:endParaRPr b="1">
              <a:solidFill>
                <a:srgbClr val="0C343D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b="1">
              <a:solidFill>
                <a:srgbClr val="0C343D"/>
              </a:solidFill>
            </a:endParaRPr>
          </a:p>
          <a:p>
            <a:pPr marL="457200" lvl="0" indent="-406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/>
              <a:t>Richer questions, problems + solutions emerge from diverse teams</a:t>
            </a:r>
            <a:endParaRPr/>
          </a:p>
          <a:p>
            <a:pPr marL="914400" lvl="1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2500">
                <a:solidFill>
                  <a:srgbClr val="000000"/>
                </a:solidFill>
              </a:rPr>
              <a:t>US needs teams equipped to address complex social ecologies </a:t>
            </a:r>
            <a:endParaRPr sz="25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en-US" sz="3000" b="1">
                <a:solidFill>
                  <a:srgbClr val="0C343D"/>
                </a:solidFill>
              </a:rPr>
              <a:t>LEAP’s ability to impact society is improved</a:t>
            </a:r>
            <a:br>
              <a:rPr lang="en-US" sz="3000" b="1">
                <a:solidFill>
                  <a:srgbClr val="0C343D"/>
                </a:solidFill>
              </a:rPr>
            </a:br>
            <a:r>
              <a:rPr lang="en-US" sz="3000" b="1">
                <a:solidFill>
                  <a:srgbClr val="0C343D"/>
                </a:solidFill>
              </a:rPr>
              <a:t>if LEAP </a:t>
            </a:r>
            <a:r>
              <a:rPr lang="en-US" sz="3000" b="1" i="1">
                <a:solidFill>
                  <a:srgbClr val="0C343D"/>
                </a:solidFill>
              </a:rPr>
              <a:t>looks </a:t>
            </a:r>
            <a:r>
              <a:rPr lang="en-US" sz="3000" b="1">
                <a:solidFill>
                  <a:srgbClr val="0C343D"/>
                </a:solidFill>
              </a:rPr>
              <a:t>like society</a:t>
            </a:r>
            <a:endParaRPr sz="3000" b="1">
              <a:solidFill>
                <a:srgbClr val="0C343D"/>
              </a:solidFill>
            </a:endParaRPr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title"/>
          </p:nvPr>
        </p:nvSpPr>
        <p:spPr>
          <a:xfrm>
            <a:off x="416900" y="187700"/>
            <a:ext cx="10916100" cy="15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/>
              <a:t>DEI is Critical for LEAP’s </a:t>
            </a:r>
            <a:r>
              <a:rPr lang="en-US" sz="3800" b="1"/>
              <a:t>Research</a:t>
            </a:r>
            <a:endParaRPr sz="3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867813a62_1_0"/>
          <p:cNvSpPr txBox="1">
            <a:spLocks noGrp="1"/>
          </p:cNvSpPr>
          <p:nvPr>
            <p:ph type="title"/>
          </p:nvPr>
        </p:nvSpPr>
        <p:spPr>
          <a:xfrm>
            <a:off x="457200" y="312025"/>
            <a:ext cx="1133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We Must Interrogate </a:t>
            </a:r>
            <a:r>
              <a:rPr lang="en-US" sz="3800" i="1"/>
              <a:t>Why</a:t>
            </a:r>
            <a:r>
              <a:rPr lang="en-US" sz="3800"/>
              <a:t> the Geosciences are Inequitable</a:t>
            </a:r>
            <a:endParaRPr sz="3800"/>
          </a:p>
        </p:txBody>
      </p:sp>
      <p:sp>
        <p:nvSpPr>
          <p:cNvPr id="139" name="Google Shape;139;g9867813a62_1_0"/>
          <p:cNvSpPr txBox="1">
            <a:spLocks noGrp="1"/>
          </p:cNvSpPr>
          <p:nvPr>
            <p:ph type="body" idx="1"/>
          </p:nvPr>
        </p:nvSpPr>
        <p:spPr>
          <a:xfrm>
            <a:off x="430500" y="1730125"/>
            <a:ext cx="49683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300" b="1">
                <a:solidFill>
                  <a:srgbClr val="0C343D"/>
                </a:solidFill>
              </a:rPr>
              <a:t>Established Problems</a:t>
            </a:r>
            <a:endParaRPr sz="3300" b="1">
              <a:solidFill>
                <a:srgbClr val="0C343D"/>
              </a:solidFill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Leaky pipeline</a:t>
            </a: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Insufficient mentorship</a:t>
            </a: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Implicit bias in recruitment</a:t>
            </a:r>
            <a:endParaRPr sz="27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100" b="1" i="1">
              <a:solidFill>
                <a:srgbClr val="0C343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000" b="1" i="1">
              <a:solidFill>
                <a:srgbClr val="0C343D"/>
              </a:solidFill>
            </a:endParaRPr>
          </a:p>
        </p:txBody>
      </p:sp>
      <p:sp>
        <p:nvSpPr>
          <p:cNvPr id="140" name="Google Shape;140;g9867813a62_1_0"/>
          <p:cNvSpPr txBox="1"/>
          <p:nvPr/>
        </p:nvSpPr>
        <p:spPr>
          <a:xfrm>
            <a:off x="1228350" y="4437025"/>
            <a:ext cx="9788700" cy="114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LEAP targets all three identified problems + employs an </a:t>
            </a:r>
            <a:r>
              <a:rPr lang="en-US" sz="32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expanded </a:t>
            </a: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approach.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g9867813a62_1_0"/>
          <p:cNvSpPr txBox="1">
            <a:spLocks noGrp="1"/>
          </p:cNvSpPr>
          <p:nvPr>
            <p:ph type="body" idx="1"/>
          </p:nvPr>
        </p:nvSpPr>
        <p:spPr>
          <a:xfrm>
            <a:off x="5980500" y="1730125"/>
            <a:ext cx="5940000" cy="24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3300" b="1">
                <a:solidFill>
                  <a:srgbClr val="0C343D"/>
                </a:solidFill>
              </a:rPr>
              <a:t>Expanded Framing</a:t>
            </a:r>
            <a:endParaRPr sz="3300" b="1">
              <a:solidFill>
                <a:srgbClr val="0C343D"/>
              </a:solidFill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Homogeneous networks</a:t>
            </a:r>
            <a:endParaRPr sz="25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Segregated diversity efforts</a:t>
            </a:r>
            <a:endParaRPr sz="27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700"/>
              <a:buAutoNum type="arabicPeriod"/>
            </a:pPr>
            <a:r>
              <a:rPr lang="en-US" sz="2700"/>
              <a:t>Focus on bias, not </a:t>
            </a:r>
            <a:r>
              <a:rPr lang="en-US" sz="2700" b="1">
                <a:solidFill>
                  <a:srgbClr val="0C343D"/>
                </a:solidFill>
              </a:rPr>
              <a:t>systems</a:t>
            </a:r>
            <a:endParaRPr sz="2700" b="1">
              <a:solidFill>
                <a:srgbClr val="0C343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300" b="1" i="1">
              <a:solidFill>
                <a:srgbClr val="0C343D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3000" b="1" i="1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9802590112_3_6"/>
          <p:cNvSpPr txBox="1">
            <a:spLocks noGrp="1"/>
          </p:cNvSpPr>
          <p:nvPr>
            <p:ph type="ctrTitle"/>
          </p:nvPr>
        </p:nvSpPr>
        <p:spPr>
          <a:xfrm>
            <a:off x="7416091" y="1530176"/>
            <a:ext cx="4525800" cy="2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359" dirty="0"/>
              <a:t>Leveraging DEI Best Practices</a:t>
            </a:r>
            <a:endParaRPr sz="43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96813069a6_0_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LEAP Sets 3 Measurable DEI Objectives</a:t>
            </a:r>
            <a:endParaRPr sz="3800"/>
          </a:p>
        </p:txBody>
      </p:sp>
      <p:sp>
        <p:nvSpPr>
          <p:cNvPr id="152" name="Google Shape;152;g96813069a6_0_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0C343D"/>
                </a:solidFill>
              </a:rPr>
              <a:t>DEIO1:</a:t>
            </a:r>
            <a:r>
              <a:rPr lang="en-US"/>
              <a:t> </a:t>
            </a:r>
            <a:r>
              <a:rPr lang="en-US" b="1">
                <a:solidFill>
                  <a:srgbClr val="0C343D"/>
                </a:solidFill>
              </a:rPr>
              <a:t>Integrate </a:t>
            </a:r>
            <a:r>
              <a:rPr lang="en-US"/>
              <a:t>LEAP’s vision into recruitment, research, education + knowledge transfer efforts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0C343D"/>
                </a:solidFill>
              </a:rPr>
              <a:t>DEIO2:</a:t>
            </a:r>
            <a:r>
              <a:rPr lang="en-US">
                <a:solidFill>
                  <a:srgbClr val="0C343D"/>
                </a:solidFill>
              </a:rPr>
              <a:t> </a:t>
            </a:r>
            <a:r>
              <a:rPr lang="en-US" b="1">
                <a:solidFill>
                  <a:srgbClr val="0C343D"/>
                </a:solidFill>
              </a:rPr>
              <a:t>Increase representation</a:t>
            </a:r>
            <a:r>
              <a:rPr lang="en-US"/>
              <a:t> of URMs in the burgeoning climate data science discipline</a:t>
            </a:r>
            <a:endParaRPr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</a:pPr>
            <a:r>
              <a:rPr lang="en-US" b="1">
                <a:solidFill>
                  <a:srgbClr val="0C343D"/>
                </a:solidFill>
              </a:rPr>
              <a:t>DEIO3: Assess</a:t>
            </a:r>
            <a:r>
              <a:rPr lang="en-US"/>
              <a:t>, review + revise all LEAP activities through an explicitly DEI lens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0"/>
          <p:cNvSpPr txBox="1">
            <a:spLocks noGrp="1"/>
          </p:cNvSpPr>
          <p:nvPr>
            <p:ph type="body" idx="1"/>
          </p:nvPr>
        </p:nvSpPr>
        <p:spPr>
          <a:xfrm>
            <a:off x="7420825" y="1646750"/>
            <a:ext cx="4627500" cy="410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Strategically leveraging best practices + innovation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DEI ecosystem focused on structural + cultural solutions 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Invest in increasing URMs in climate data science</a:t>
            </a:r>
            <a:endParaRPr sz="26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600"/>
              <a:t>Assess, share + adapt </a:t>
            </a:r>
            <a:endParaRPr sz="2600"/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317075" y="198375"/>
            <a:ext cx="11481300" cy="107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4900"/>
              <a:t>LEAP’s Approach: </a:t>
            </a:r>
            <a:r>
              <a:rPr lang="en-US" sz="4900" i="1"/>
              <a:t>DEI in Everything </a:t>
            </a:r>
            <a:endParaRPr sz="4900" i="1"/>
          </a:p>
        </p:txBody>
      </p:sp>
      <p:pic>
        <p:nvPicPr>
          <p:cNvPr id="159" name="Google Shape;15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063" y="1357750"/>
            <a:ext cx="7224824" cy="414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838200" y="166750"/>
            <a:ext cx="10515600" cy="10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38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LEAP Leverages Best DEI Practices</a:t>
            </a:r>
            <a:endParaRPr sz="3800"/>
          </a:p>
        </p:txBody>
      </p:sp>
      <p:sp>
        <p:nvSpPr>
          <p:cNvPr id="165" name="Google Shape;165;p21"/>
          <p:cNvSpPr txBox="1">
            <a:spLocks noGrp="1"/>
          </p:cNvSpPr>
          <p:nvPr>
            <p:ph type="body" idx="2"/>
          </p:nvPr>
        </p:nvSpPr>
        <p:spPr>
          <a:xfrm>
            <a:off x="1100725" y="2127575"/>
            <a:ext cx="4470300" cy="442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Diverse leadership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Strengthen the pipeline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Leverage key partnerships</a:t>
            </a:r>
            <a:endParaRPr sz="24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40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Integrate DEI into recruitment + engagement</a:t>
            </a:r>
            <a:endParaRPr sz="2400"/>
          </a:p>
        </p:txBody>
      </p:sp>
      <p:sp>
        <p:nvSpPr>
          <p:cNvPr id="166" name="Google Shape;166;p21"/>
          <p:cNvSpPr txBox="1">
            <a:spLocks noGrp="1"/>
          </p:cNvSpPr>
          <p:nvPr>
            <p:ph type="body" idx="1"/>
          </p:nvPr>
        </p:nvSpPr>
        <p:spPr>
          <a:xfrm>
            <a:off x="1400225" y="1238125"/>
            <a:ext cx="30852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300">
                <a:solidFill>
                  <a:srgbClr val="0C343D"/>
                </a:solidFill>
              </a:rPr>
              <a:t>Best Practices </a:t>
            </a:r>
            <a:endParaRPr sz="2300">
              <a:solidFill>
                <a:srgbClr val="0C343D"/>
              </a:solidFill>
            </a:endParaRPr>
          </a:p>
        </p:txBody>
      </p:sp>
      <p:sp>
        <p:nvSpPr>
          <p:cNvPr id="167" name="Google Shape;167;p21"/>
          <p:cNvSpPr txBox="1">
            <a:spLocks noGrp="1"/>
          </p:cNvSpPr>
          <p:nvPr>
            <p:ph type="body" idx="1"/>
          </p:nvPr>
        </p:nvSpPr>
        <p:spPr>
          <a:xfrm>
            <a:off x="7387350" y="1238125"/>
            <a:ext cx="30852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>
                <a:solidFill>
                  <a:srgbClr val="0C343D"/>
                </a:solidFill>
              </a:rPr>
              <a:t>LEAP Response</a:t>
            </a:r>
            <a:endParaRPr>
              <a:solidFill>
                <a:srgbClr val="0C343D"/>
              </a:solidFill>
            </a:endParaRPr>
          </a:p>
        </p:txBody>
      </p:sp>
      <p:sp>
        <p:nvSpPr>
          <p:cNvPr id="168" name="Google Shape;168;p21"/>
          <p:cNvSpPr txBox="1">
            <a:spLocks noGrp="1"/>
          </p:cNvSpPr>
          <p:nvPr>
            <p:ph type="body" idx="2"/>
          </p:nvPr>
        </p:nvSpPr>
        <p:spPr>
          <a:xfrm>
            <a:off x="6506100" y="1964675"/>
            <a:ext cx="4847700" cy="47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Leadership is 45% women, 27% POC</a:t>
            </a:r>
            <a:endParaRPr sz="2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HS to Post-Doc Educational programming</a:t>
            </a:r>
            <a:endParaRPr sz="2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Partnerships with racial + ethnic minority-led institution</a:t>
            </a:r>
            <a:endParaRPr sz="2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Partners with strong recruitment infrastructure </a:t>
            </a:r>
            <a:endParaRPr sz="21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100"/>
          </a:p>
          <a:p>
            <a:pPr marL="457200" lvl="0" indent="-3619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-US" sz="2100"/>
              <a:t>Emphasizing broader impact goals in recruitment </a:t>
            </a:r>
            <a:r>
              <a:rPr lang="en-US" sz="2100"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1"/>
                  </a:ext>
                </a:extLst>
              </a:rPr>
              <a:t>with</a:t>
            </a:r>
            <a:r>
              <a:rPr lang="en-US" sz="2100"/>
              <a:t>:</a:t>
            </a:r>
            <a:endParaRPr sz="2100"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Staff Writer</a:t>
            </a:r>
            <a:endParaRPr sz="1600"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Assistant Director for Inclusive Education</a:t>
            </a:r>
            <a:endParaRPr sz="1600"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Knowledge Transfer Program Manager</a:t>
            </a:r>
            <a:endParaRPr sz="1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96813069a6_0_0"/>
          <p:cNvSpPr txBox="1">
            <a:spLocks noGrp="1"/>
          </p:cNvSpPr>
          <p:nvPr>
            <p:ph type="body" idx="1"/>
          </p:nvPr>
        </p:nvSpPr>
        <p:spPr>
          <a:xfrm>
            <a:off x="614100" y="4793600"/>
            <a:ext cx="10963800" cy="117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But we can do better.</a:t>
            </a:r>
            <a:endParaRPr/>
          </a:p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en-US"/>
              <a:t>We </a:t>
            </a:r>
            <a:r>
              <a:rPr lang="en-US" b="1" i="1">
                <a:solidFill>
                  <a:srgbClr val="0C343D"/>
                </a:solidFill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2"/>
                  </a:ext>
                </a:extLst>
              </a:rPr>
              <a:t>must</a:t>
            </a:r>
            <a:r>
              <a:rPr lang="en-US" b="1" i="1">
                <a:solidFill>
                  <a:srgbClr val="0C343D"/>
                </a:solidFill>
              </a:rPr>
              <a:t> </a:t>
            </a:r>
            <a:r>
              <a:rPr lang="en-US"/>
              <a:t>do better.</a:t>
            </a:r>
            <a:endParaRPr/>
          </a:p>
        </p:txBody>
      </p:sp>
      <p:sp>
        <p:nvSpPr>
          <p:cNvPr id="174" name="Google Shape;174;g96813069a6_0_0"/>
          <p:cNvSpPr txBox="1">
            <a:spLocks noGrp="1"/>
          </p:cNvSpPr>
          <p:nvPr>
            <p:ph type="title"/>
          </p:nvPr>
        </p:nvSpPr>
        <p:spPr>
          <a:xfrm>
            <a:off x="838200" y="257125"/>
            <a:ext cx="10739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LEAP’s Team is Highly-Diverse, but We’re Still Growing...</a:t>
            </a:r>
            <a:endParaRPr sz="3800"/>
          </a:p>
        </p:txBody>
      </p:sp>
      <p:pic>
        <p:nvPicPr>
          <p:cNvPr id="175" name="Google Shape;175;g96813069a6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88238" y="1690825"/>
            <a:ext cx="8615524" cy="30841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982cd382c2_0_25"/>
          <p:cNvSpPr txBox="1">
            <a:spLocks noGrp="1"/>
          </p:cNvSpPr>
          <p:nvPr>
            <p:ph type="ctrTitle"/>
          </p:nvPr>
        </p:nvSpPr>
        <p:spPr>
          <a:xfrm>
            <a:off x="7416091" y="1530176"/>
            <a:ext cx="4525800" cy="2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359" dirty="0"/>
              <a:t>Leveraging Prior DEI Successes</a:t>
            </a:r>
            <a:endParaRPr sz="435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989de6f282_0_15"/>
          <p:cNvSpPr txBox="1">
            <a:spLocks noGrp="1"/>
          </p:cNvSpPr>
          <p:nvPr>
            <p:ph type="title"/>
          </p:nvPr>
        </p:nvSpPr>
        <p:spPr>
          <a:xfrm>
            <a:off x="838200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LEAP Builds Upon Groundbreaking Work of its NSF ADVANCE Program</a:t>
            </a:r>
            <a:endParaRPr sz="3800"/>
          </a:p>
        </p:txBody>
      </p:sp>
      <p:sp>
        <p:nvSpPr>
          <p:cNvPr id="186" name="Google Shape;186;g989de6f282_0_15"/>
          <p:cNvSpPr txBox="1"/>
          <p:nvPr/>
        </p:nvSpPr>
        <p:spPr>
          <a:xfrm>
            <a:off x="839800" y="1337249"/>
            <a:ext cx="10871700" cy="109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•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$4.2M NSF investment in Columbia, 2004-2009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Lead PI: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Robin Bell, LEAP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Implicit Bias Trainer: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Valerie Purdie-Greenaway, LEAP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Began addressing cultural + systemic barriers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women in environmental science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g989de6f282_0_15"/>
          <p:cNvSpPr txBox="1">
            <a:spLocks noGrp="1"/>
          </p:cNvSpPr>
          <p:nvPr>
            <p:ph type="body" idx="1"/>
          </p:nvPr>
        </p:nvSpPr>
        <p:spPr>
          <a:xfrm>
            <a:off x="839788" y="2824163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solidFill>
                  <a:srgbClr val="0C343D"/>
                </a:solidFill>
              </a:rPr>
              <a:t>Synergistic Outcomes</a:t>
            </a:r>
            <a:endParaRPr sz="2500" b="1">
              <a:solidFill>
                <a:srgbClr val="0C343D"/>
              </a:solidFill>
            </a:endParaRPr>
          </a:p>
        </p:txBody>
      </p:sp>
      <p:sp>
        <p:nvSpPr>
          <p:cNvPr id="188" name="Google Shape;188;g989de6f282_0_15"/>
          <p:cNvSpPr txBox="1">
            <a:spLocks noGrp="1"/>
          </p:cNvSpPr>
          <p:nvPr>
            <p:ph type="body" idx="4294967295"/>
          </p:nvPr>
        </p:nvSpPr>
        <p:spPr>
          <a:xfrm>
            <a:off x="688500" y="3419475"/>
            <a:ext cx="53091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Women environmental science teaching faculty increased from 2% → 40%</a:t>
            </a:r>
            <a:endParaRPr sz="1800"/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-US" sz="1600"/>
              <a:t>2% </a:t>
            </a:r>
            <a:r>
              <a:rPr lang="en-US" sz="1800"/>
              <a:t>→</a:t>
            </a:r>
            <a:r>
              <a:rPr lang="en-US" sz="1600"/>
              <a:t> 30% of environmental research faculty</a:t>
            </a:r>
            <a:endParaRPr sz="16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New Lamont-Doherty Office of Diversity 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Environmental Science Cluster Hire</a:t>
            </a:r>
            <a:endParaRPr sz="18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Implicit bias training for recruitment</a:t>
            </a:r>
            <a:endParaRPr sz="18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1800"/>
              <a:t>Maureen Raymo as first Lamont-Doherty Director → first woman, first climate scientist</a:t>
            </a:r>
            <a:endParaRPr sz="1800"/>
          </a:p>
        </p:txBody>
      </p:sp>
      <p:sp>
        <p:nvSpPr>
          <p:cNvPr id="189" name="Google Shape;189;g989de6f282_0_15"/>
          <p:cNvSpPr txBox="1">
            <a:spLocks noGrp="1"/>
          </p:cNvSpPr>
          <p:nvPr>
            <p:ph type="body" idx="4294967295"/>
          </p:nvPr>
        </p:nvSpPr>
        <p:spPr>
          <a:xfrm>
            <a:off x="5638800" y="2824163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500" b="1">
                <a:solidFill>
                  <a:srgbClr val="0C343D"/>
                </a:solidFill>
              </a:rPr>
              <a:t>Best Practices for LEAP</a:t>
            </a:r>
            <a:endParaRPr sz="2500" b="1">
              <a:solidFill>
                <a:srgbClr val="0C343D"/>
              </a:solidFill>
            </a:endParaRPr>
          </a:p>
        </p:txBody>
      </p:sp>
      <p:sp>
        <p:nvSpPr>
          <p:cNvPr id="190" name="Google Shape;190;g989de6f282_0_15"/>
          <p:cNvSpPr txBox="1">
            <a:spLocks noGrp="1"/>
          </p:cNvSpPr>
          <p:nvPr>
            <p:ph type="body" idx="4294967295"/>
          </p:nvPr>
        </p:nvSpPr>
        <p:spPr>
          <a:xfrm>
            <a:off x="5638800" y="3419475"/>
            <a:ext cx="60858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Gender ≠ race/ ethnicity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Individual recruitment does not create lasting change</a:t>
            </a:r>
            <a:endParaRPr sz="1800">
              <a:solidFill>
                <a:srgbClr val="000000"/>
              </a:solidFill>
            </a:endParaRPr>
          </a:p>
          <a:p>
            <a:pPr marL="914400" lvl="1" indent="-330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Char char="•"/>
            </a:pPr>
            <a:r>
              <a:rPr lang="en-US" sz="1600">
                <a:solidFill>
                  <a:srgbClr val="000000"/>
                </a:solidFill>
              </a:rPr>
              <a:t>Cultural + systemic reflection is necessary</a:t>
            </a:r>
            <a:endParaRPr sz="16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S</a:t>
            </a:r>
            <a:r>
              <a:rPr lang="en-US" sz="1800" i="1">
                <a:solidFill>
                  <a:srgbClr val="000000"/>
                </a:solidFill>
              </a:rPr>
              <a:t>cience</a:t>
            </a:r>
            <a:r>
              <a:rPr lang="en-US" sz="1800">
                <a:solidFill>
                  <a:srgbClr val="000000"/>
                </a:solidFill>
              </a:rPr>
              <a:t> of diversity dialogue positions teams for sustained equity</a:t>
            </a:r>
            <a:endParaRPr sz="18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000">
              <a:solidFill>
                <a:srgbClr val="000000"/>
              </a:solidFill>
            </a:endParaRPr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</a:pPr>
            <a:r>
              <a:rPr lang="en-US" sz="1800">
                <a:solidFill>
                  <a:srgbClr val="000000"/>
                </a:solidFill>
              </a:rPr>
              <a:t>Must use evidence-based DEI interventions, specifically with recruitment</a:t>
            </a:r>
            <a:endParaRPr sz="1800">
              <a:solidFill>
                <a:srgbClr val="000000"/>
              </a:solidFill>
            </a:endParaRPr>
          </a:p>
        </p:txBody>
      </p:sp>
      <p:pic>
        <p:nvPicPr>
          <p:cNvPr id="191" name="Google Shape;191;g989de6f282_0_15"/>
          <p:cNvPicPr preferRelativeResize="0"/>
          <p:nvPr/>
        </p:nvPicPr>
        <p:blipFill rotWithShape="1">
          <a:blip r:embed="rId3">
            <a:alphaModFix/>
          </a:blip>
          <a:srcRect l="117480" r="-117479"/>
          <a:stretch/>
        </p:blipFill>
        <p:spPr>
          <a:xfrm>
            <a:off x="9465725" y="6065400"/>
            <a:ext cx="713274" cy="716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g989de6f282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46025" y="6011988"/>
            <a:ext cx="819461" cy="823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93" name="Google Shape;193;g989de6f282_0_15"/>
          <p:cNvGrpSpPr/>
          <p:nvPr/>
        </p:nvGrpSpPr>
        <p:grpSpPr>
          <a:xfrm>
            <a:off x="8631374" y="970949"/>
            <a:ext cx="2881126" cy="1957651"/>
            <a:chOff x="9012374" y="818549"/>
            <a:chExt cx="2881126" cy="1957651"/>
          </a:xfrm>
        </p:grpSpPr>
        <p:pic>
          <p:nvPicPr>
            <p:cNvPr id="194" name="Google Shape;194;g989de6f282_0_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9012374" y="1339200"/>
              <a:ext cx="1437000" cy="1437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g989de6f282_0_1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9365471" y="818549"/>
              <a:ext cx="2229674" cy="507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6" name="Google Shape;196;g989de6f282_0_15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0456500" y="1325700"/>
              <a:ext cx="1437000" cy="14370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g98b78f704d_1_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3244" y="999504"/>
            <a:ext cx="4199236" cy="419923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g98b78f704d_1_2"/>
          <p:cNvSpPr txBox="1">
            <a:spLocks noGrp="1"/>
          </p:cNvSpPr>
          <p:nvPr>
            <p:ph type="body" idx="1"/>
          </p:nvPr>
        </p:nvSpPr>
        <p:spPr>
          <a:xfrm>
            <a:off x="4396800" y="1097375"/>
            <a:ext cx="7795200" cy="454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0"/>
              <a:buChar char="•"/>
            </a:pPr>
            <a:r>
              <a:rPr lang="en-US" sz="2180"/>
              <a:t>Associate Professor of Earth + Environmental Engineering, Associate Professor of Earth + Environmental Sciences, Columbia University</a:t>
            </a:r>
            <a:endParaRPr sz="2180"/>
          </a:p>
          <a:p>
            <a:pPr marL="228600" lvl="0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0"/>
              <a:buChar char="•"/>
            </a:pPr>
            <a:r>
              <a:rPr lang="en-US" sz="2180"/>
              <a:t>PhD, Civil + Environmental Engineering, MIT</a:t>
            </a:r>
            <a:endParaRPr sz="218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30"/>
              <a:buNone/>
            </a:pPr>
            <a:endParaRPr sz="133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380"/>
              <a:buNone/>
            </a:pPr>
            <a:r>
              <a:rPr lang="en-US" sz="2180" b="1">
                <a:solidFill>
                  <a:srgbClr val="0C343D"/>
                </a:solidFill>
              </a:rPr>
              <a:t>Expertise</a:t>
            </a:r>
            <a:endParaRPr sz="2600"/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Char char="•"/>
            </a:pPr>
            <a:r>
              <a:rPr lang="en-US" sz="1840"/>
              <a:t>Hydrologic cycle</a:t>
            </a:r>
            <a:endParaRPr sz="1840"/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Char char="•"/>
            </a:pPr>
            <a:r>
              <a:rPr lang="en-US" sz="1840"/>
              <a:t>Land-atmosphere interactions</a:t>
            </a:r>
            <a:endParaRPr sz="1840"/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40"/>
              <a:buChar char="•"/>
            </a:pPr>
            <a:r>
              <a:rPr lang="en-US" sz="1840"/>
              <a:t>Machine learning for geoscience</a:t>
            </a:r>
            <a:endParaRPr sz="1840"/>
          </a:p>
          <a:p>
            <a:pPr marL="4572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40"/>
              <a:buNone/>
            </a:pPr>
            <a:endParaRPr sz="184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380"/>
              <a:buNone/>
            </a:pPr>
            <a:r>
              <a:rPr lang="en-US" sz="2180" b="1">
                <a:solidFill>
                  <a:srgbClr val="0C343D"/>
                </a:solidFill>
              </a:rPr>
              <a:t>Other Synergistic Experience</a:t>
            </a:r>
            <a:endParaRPr sz="2600"/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Char char="•"/>
            </a:pPr>
            <a:r>
              <a:rPr lang="en-US" sz="1840"/>
              <a:t>Co-Founder + Co-Lead, Data Science Working Group,</a:t>
            </a:r>
            <a:br>
              <a:rPr lang="en-US" sz="1840"/>
            </a:br>
            <a:r>
              <a:rPr lang="en-US" sz="1840"/>
              <a:t>US CLIVAR </a:t>
            </a:r>
            <a:endParaRPr sz="1840"/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Char char="•"/>
            </a:pPr>
            <a:r>
              <a:rPr lang="en-US" sz="1840"/>
              <a:t>Co-Lead, NOAA Drought Task Force</a:t>
            </a:r>
            <a:endParaRPr sz="2200"/>
          </a:p>
          <a:p>
            <a:pPr marL="685800" lvl="1" indent="-215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40"/>
              <a:buChar char="•"/>
            </a:pPr>
            <a:r>
              <a:rPr lang="en-US" sz="1840"/>
              <a:t>Member, Working Group on Seasonal to Interannual Prediction, World Climate Research Program</a:t>
            </a:r>
            <a:endParaRPr sz="2200"/>
          </a:p>
        </p:txBody>
      </p:sp>
      <p:sp>
        <p:nvSpPr>
          <p:cNvPr id="70" name="Google Shape;70;g98b78f704d_1_2"/>
          <p:cNvSpPr txBox="1">
            <a:spLocks noGrp="1"/>
          </p:cNvSpPr>
          <p:nvPr>
            <p:ph type="sldNum" idx="12"/>
          </p:nvPr>
        </p:nvSpPr>
        <p:spPr>
          <a:xfrm>
            <a:off x="-5" y="6333009"/>
            <a:ext cx="731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96813069a6_0_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“Bridge” Postbacs Strengthen a Pipeline of Graduate Researchers</a:t>
            </a:r>
            <a:endParaRPr sz="3800"/>
          </a:p>
        </p:txBody>
      </p:sp>
      <p:sp>
        <p:nvSpPr>
          <p:cNvPr id="202" name="Google Shape;202;g96813069a6_0_7"/>
          <p:cNvSpPr txBox="1"/>
          <p:nvPr/>
        </p:nvSpPr>
        <p:spPr>
          <a:xfrm>
            <a:off x="838200" y="2133972"/>
            <a:ext cx="7491300" cy="369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Columbia’s Bridge to PhD </a:t>
            </a:r>
            <a:r>
              <a:rPr lang="en-US" sz="2400" b="0" i="0" u="none" strike="noStrike" cap="none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Postbac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Program</a:t>
            </a:r>
            <a:endParaRPr sz="24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URMs in STEM labs for two-year assistantships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Offers professional development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2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■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Interview skills + presentations coaching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Mentors graduate applications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Bridge works!</a:t>
            </a:r>
            <a:r>
              <a:rPr lang="en-US" sz="2400" b="0" i="0" u="none" strike="noStrike" cap="none" dirty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Since 2008: 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57 students trained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68% PhD acceptance</a:t>
            </a:r>
            <a:endParaRPr sz="2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Arial"/>
              <a:buChar char="•"/>
            </a:pPr>
            <a:r>
              <a:rPr lang="en-US" sz="2400" b="1" i="0" u="none" strike="noStrike" cap="none" dirty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LEAP will supports </a:t>
            </a:r>
            <a:r>
              <a:rPr lang="en-US" sz="2400" b="1" i="0" u="none" strike="noStrike" cap="none" dirty="0" smtClean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3 </a:t>
            </a:r>
            <a:r>
              <a:rPr lang="en-US" sz="2400" b="1" i="0" u="none" strike="noStrike" cap="none" dirty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Bridge </a:t>
            </a:r>
            <a:r>
              <a:rPr lang="en-US" sz="2400" b="1" i="0" u="none" strike="noStrike" cap="none" dirty="0" err="1" smtClean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Postbacs</a:t>
            </a:r>
            <a:r>
              <a:rPr lang="en-US" sz="2400" b="1" dirty="0">
                <a:solidFill>
                  <a:srgbClr val="0C343D"/>
                </a:solidFill>
              </a:rPr>
              <a:t> </a:t>
            </a:r>
            <a:r>
              <a:rPr lang="en-US" sz="2400" b="1" i="0" u="none" strike="noStrike" cap="none" dirty="0" smtClean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per </a:t>
            </a:r>
            <a:r>
              <a:rPr lang="en-US" sz="2400" b="1" i="0" u="none" strike="noStrike" cap="none" dirty="0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year</a:t>
            </a:r>
            <a:endParaRPr sz="2400" b="1" i="0" u="none" strike="noStrike" cap="none" dirty="0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03" name="Google Shape;203;g96813069a6_0_7"/>
          <p:cNvGraphicFramePr/>
          <p:nvPr/>
        </p:nvGraphicFramePr>
        <p:xfrm>
          <a:off x="8499000" y="1799100"/>
          <a:ext cx="3186000" cy="3520200"/>
        </p:xfrm>
        <a:graphic>
          <a:graphicData uri="http://schemas.openxmlformats.org/drawingml/2006/table">
            <a:tbl>
              <a:tblPr>
                <a:noFill/>
                <a:tableStyleId>{342A1587-8BE3-4873-9F26-A13F5FF93FF3}</a:tableStyleId>
              </a:tblPr>
              <a:tblGrid>
                <a:gridCol w="156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813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FF"/>
                          </a:solidFill>
                        </a:rPr>
                        <a:t>Race/ Ethnicity or Gender</a:t>
                      </a:r>
                      <a:endParaRPr sz="15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b="1" u="none" strike="noStrike" cap="none">
                          <a:solidFill>
                            <a:srgbClr val="FFFFFF"/>
                          </a:solidFill>
                        </a:rPr>
                        <a:t>Number of Bridge Alumni</a:t>
                      </a:r>
                      <a:endParaRPr sz="1500" b="1" u="none" strike="noStrike" cap="none">
                        <a:solidFill>
                          <a:srgbClr val="FFFFFF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C343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Black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23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Latinx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20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Middle Eastern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5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Asian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4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White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4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Female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33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/>
                        <a:t>Male</a:t>
                      </a:r>
                      <a:endParaRPr sz="15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US" sz="1500" u="none" strike="noStrike" cap="none" dirty="0"/>
                        <a:t>24</a:t>
                      </a:r>
                      <a:endParaRPr sz="15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96813069a6_0_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LEAP Will Mentor Diverse Pre-College Climate Scientists</a:t>
            </a:r>
            <a:endParaRPr sz="3800"/>
          </a:p>
        </p:txBody>
      </p:sp>
      <p:sp>
        <p:nvSpPr>
          <p:cNvPr id="209" name="Google Shape;209;g96813069a6_0_17"/>
          <p:cNvSpPr txBox="1"/>
          <p:nvPr/>
        </p:nvSpPr>
        <p:spPr>
          <a:xfrm>
            <a:off x="838201" y="1937982"/>
            <a:ext cx="10871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Significant Opportunities in Atmospheric Research + Science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UCAR’s Bridge program for URM students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3"/>
                  </a:ext>
                </a:extLst>
              </a:rPr>
              <a:t>90% of </a:t>
            </a: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SOARS proteges enter graduate school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Year 1: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LEAP-led workshop for SOARS protégés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●"/>
            </a:pPr>
            <a:r>
              <a:rPr lang="en-US" sz="26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Years 2-5:</a:t>
            </a:r>
            <a:r>
              <a:rPr lang="en-US"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LEAP postdocs + students virtually mentor protégés</a:t>
            </a:r>
            <a:endParaRPr sz="2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Mentorship program annually evaluated + refined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0" name="Google Shape;210;g96813069a6_0_17"/>
          <p:cNvPicPr preferRelativeResize="0"/>
          <p:nvPr/>
        </p:nvPicPr>
        <p:blipFill rotWithShape="1">
          <a:blip r:embed="rId3">
            <a:alphaModFix/>
          </a:blip>
          <a:srcRect r="54271"/>
          <a:stretch/>
        </p:blipFill>
        <p:spPr>
          <a:xfrm>
            <a:off x="9070275" y="2696600"/>
            <a:ext cx="2283525" cy="14647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g982cd382c2_0_29"/>
          <p:cNvSpPr txBox="1">
            <a:spLocks noGrp="1"/>
          </p:cNvSpPr>
          <p:nvPr>
            <p:ph type="ctrTitle"/>
          </p:nvPr>
        </p:nvSpPr>
        <p:spPr>
          <a:xfrm>
            <a:off x="7416091" y="1530176"/>
            <a:ext cx="4525800" cy="2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359" dirty="0"/>
              <a:t>Pushing DEI Innovation</a:t>
            </a:r>
            <a:endParaRPr sz="4359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867813a62_1_19"/>
          <p:cNvSpPr txBox="1">
            <a:spLocks noGrp="1"/>
          </p:cNvSpPr>
          <p:nvPr>
            <p:ph type="title"/>
          </p:nvPr>
        </p:nvSpPr>
        <p:spPr>
          <a:xfrm>
            <a:off x="508000" y="187600"/>
            <a:ext cx="10847400" cy="13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-US" sz="5100">
                <a:solidFill>
                  <a:srgbClr val="1B285E"/>
                </a:solidFill>
                <a:latin typeface="Verdana"/>
                <a:ea typeface="Verdana"/>
                <a:cs typeface="Verdana"/>
                <a:sym typeface="Verdana"/>
              </a:rPr>
              <a:t>3 Areas of Innovation</a:t>
            </a:r>
            <a:endParaRPr sz="5100"/>
          </a:p>
        </p:txBody>
      </p:sp>
      <p:sp>
        <p:nvSpPr>
          <p:cNvPr id="221" name="Google Shape;221;g9867813a62_1_19"/>
          <p:cNvSpPr txBox="1">
            <a:spLocks noGrp="1"/>
          </p:cNvSpPr>
          <p:nvPr>
            <p:ph type="body" idx="4"/>
          </p:nvPr>
        </p:nvSpPr>
        <p:spPr>
          <a:xfrm>
            <a:off x="375200" y="2084500"/>
            <a:ext cx="11589600" cy="37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Char char="•"/>
            </a:pPr>
            <a:r>
              <a:rPr lang="en-US" sz="3500" b="1" dirty="0">
                <a:solidFill>
                  <a:srgbClr val="0C343D"/>
                </a:solidFill>
              </a:rPr>
              <a:t>Breadth</a:t>
            </a:r>
            <a:r>
              <a:rPr lang="en-US" sz="3500" dirty="0">
                <a:solidFill>
                  <a:srgbClr val="000000"/>
                </a:solidFill>
              </a:rPr>
              <a:t> and </a:t>
            </a:r>
            <a:r>
              <a:rPr lang="en-US" sz="3500" b="1" dirty="0">
                <a:solidFill>
                  <a:srgbClr val="0C343D"/>
                </a:solidFill>
              </a:rPr>
              <a:t>Depth</a:t>
            </a:r>
            <a:r>
              <a:rPr lang="en-US" sz="3500" b="1" dirty="0">
                <a:solidFill>
                  <a:srgbClr val="000000"/>
                </a:solidFill>
              </a:rPr>
              <a:t> </a:t>
            </a:r>
            <a:r>
              <a:rPr lang="en-US" sz="3500" dirty="0">
                <a:solidFill>
                  <a:srgbClr val="000000"/>
                </a:solidFill>
              </a:rPr>
              <a:t>of Broadening Participation</a:t>
            </a:r>
            <a:endParaRPr sz="3500" dirty="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500" b="1" dirty="0"/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3500" b="1" dirty="0">
                <a:solidFill>
                  <a:srgbClr val="0C343D"/>
                </a:solidFill>
              </a:rPr>
              <a:t>DEI Ecosystem:</a:t>
            </a:r>
            <a:r>
              <a:rPr lang="en-US" sz="3500" dirty="0"/>
              <a:t> </a:t>
            </a:r>
            <a:r>
              <a:rPr lang="en-US" sz="3500" i="1" dirty="0"/>
              <a:t>DEI in Everything</a:t>
            </a:r>
            <a:endParaRPr sz="3500" i="1" dirty="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500" dirty="0"/>
          </a:p>
          <a:p>
            <a:pPr marL="45720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Char char="•"/>
            </a:pPr>
            <a:r>
              <a:rPr lang="en-US" sz="3500" dirty="0"/>
              <a:t>Assessing, sharing + adapting DEI strategies </a:t>
            </a:r>
            <a:endParaRPr sz="35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sz="37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>
            <a:off x="489850" y="1913400"/>
            <a:ext cx="5837798" cy="393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200"/>
              <a:buChar char="•"/>
            </a:pPr>
            <a:r>
              <a:rPr lang="en-US" sz="2200" b="1" dirty="0">
                <a:solidFill>
                  <a:srgbClr val="0C343D"/>
                </a:solidFill>
              </a:rPr>
              <a:t>Comprehensive Pipeline Programming</a:t>
            </a:r>
            <a:endParaRPr sz="2200" b="1" dirty="0">
              <a:solidFill>
                <a:srgbClr val="0C343D"/>
              </a:solidFill>
            </a:endParaRPr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High school students</a:t>
            </a:r>
            <a:endParaRPr sz="1900" dirty="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Undergrad + grad students</a:t>
            </a:r>
            <a:endParaRPr sz="1900" dirty="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Postdoc</a:t>
            </a:r>
            <a:endParaRPr sz="1900" dirty="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Parents</a:t>
            </a:r>
            <a:endParaRPr sz="1900" dirty="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Teachers</a:t>
            </a:r>
            <a:endParaRPr sz="1900" dirty="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 dirty="0"/>
              <a:t>Journalists</a:t>
            </a:r>
            <a:endParaRPr sz="1900" dirty="0"/>
          </a:p>
          <a:p>
            <a:pPr marL="914400" lvl="1" indent="-349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-US" sz="1900" dirty="0"/>
              <a:t>Companies</a:t>
            </a:r>
            <a:endParaRPr sz="1900" dirty="0"/>
          </a:p>
          <a:p>
            <a:pPr marL="9144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Translate-a-thon</a:t>
            </a:r>
            <a:endParaRPr sz="22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Public Conversations</a:t>
            </a:r>
            <a:endParaRPr sz="22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dirty="0"/>
          </a:p>
          <a:p>
            <a:pPr marL="45720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2200" dirty="0"/>
              <a:t>Storytellers in Residence</a:t>
            </a:r>
            <a:endParaRPr sz="22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400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200" dirty="0"/>
          </a:p>
        </p:txBody>
      </p:sp>
      <p:sp>
        <p:nvSpPr>
          <p:cNvPr id="227" name="Google Shape;227;p27"/>
          <p:cNvSpPr txBox="1">
            <a:spLocks noGrp="1"/>
          </p:cNvSpPr>
          <p:nvPr>
            <p:ph type="title"/>
          </p:nvPr>
        </p:nvSpPr>
        <p:spPr>
          <a:xfrm>
            <a:off x="489850" y="65875"/>
            <a:ext cx="10515600" cy="110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Pushing Innovation</a:t>
            </a:r>
            <a:endParaRPr sz="3800"/>
          </a:p>
        </p:txBody>
      </p:sp>
      <p:sp>
        <p:nvSpPr>
          <p:cNvPr id="228" name="Google Shape;228;p27"/>
          <p:cNvSpPr txBox="1">
            <a:spLocks noGrp="1"/>
          </p:cNvSpPr>
          <p:nvPr>
            <p:ph type="body" idx="4294967295"/>
          </p:nvPr>
        </p:nvSpPr>
        <p:spPr>
          <a:xfrm>
            <a:off x="1415100" y="1171075"/>
            <a:ext cx="93618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C343D"/>
                </a:solidFill>
              </a:rPr>
              <a:t>Breadth and Scope of Broadening Participation</a:t>
            </a:r>
            <a:endParaRPr sz="3000" b="1">
              <a:solidFill>
                <a:srgbClr val="0C343D"/>
              </a:solidFill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6458850" y="1913400"/>
            <a:ext cx="5007300" cy="42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Journalism Workshops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Design Studio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Science Museum Outreach Programs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Train-the-Trainer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Lab to School 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Expanded partner network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Convergence Luncheons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“Ask me Anything”</a:t>
            </a:r>
            <a:endParaRPr sz="2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6813069a6_0_12"/>
          <p:cNvSpPr txBox="1">
            <a:spLocks noGrp="1"/>
          </p:cNvSpPr>
          <p:nvPr>
            <p:ph type="title"/>
          </p:nvPr>
        </p:nvSpPr>
        <p:spPr>
          <a:xfrm>
            <a:off x="598725" y="365125"/>
            <a:ext cx="10755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 dirty="0"/>
              <a:t>Annual Hack-a-thon </a:t>
            </a:r>
            <a:r>
              <a:rPr lang="en-US" sz="3800" dirty="0" smtClean="0"/>
              <a:t>=</a:t>
            </a:r>
            <a:br>
              <a:rPr lang="en-US" sz="3800" dirty="0" smtClean="0"/>
            </a:br>
            <a:r>
              <a:rPr lang="en-US" sz="3800" dirty="0" smtClean="0"/>
              <a:t>Life-Relevant </a:t>
            </a:r>
            <a:r>
              <a:rPr lang="en-US" sz="3800" dirty="0"/>
              <a:t>Learning</a:t>
            </a:r>
            <a:endParaRPr sz="3800" dirty="0"/>
          </a:p>
        </p:txBody>
      </p:sp>
      <p:sp>
        <p:nvSpPr>
          <p:cNvPr id="235" name="Google Shape;235;g96813069a6_0_12"/>
          <p:cNvSpPr txBox="1"/>
          <p:nvPr/>
        </p:nvSpPr>
        <p:spPr>
          <a:xfrm>
            <a:off x="838200" y="1937974"/>
            <a:ext cx="10871700" cy="3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Years 1-3 Hack-a-thon spanning Knowledge-Data Continuum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○"/>
            </a:pPr>
            <a:r>
              <a:rPr lang="en-US"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Heavily utilizing LEAPangeo</a:t>
            </a:r>
            <a:endParaRPr sz="2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Co-organized with NYC Office of the Mayor + BlackSpace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Marketed by National Society of Black Engineers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000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</a:pP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Hosted on Governors Island to showcase</a:t>
            </a:r>
            <a:b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7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risks in action</a:t>
            </a:r>
            <a:endParaRPr sz="27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6" name="Google Shape;236;g96813069a6_0_12"/>
          <p:cNvPicPr preferRelativeResize="0"/>
          <p:nvPr/>
        </p:nvPicPr>
        <p:blipFill rotWithShape="1">
          <a:blip r:embed="rId3">
            <a:alphaModFix/>
          </a:blip>
          <a:srcRect t="40994" b="40602"/>
          <a:stretch/>
        </p:blipFill>
        <p:spPr>
          <a:xfrm>
            <a:off x="10282670" y="3478561"/>
            <a:ext cx="1427226" cy="2626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Google Shape;237;g96813069a6_0_12"/>
          <p:cNvPicPr preferRelativeResize="0"/>
          <p:nvPr/>
        </p:nvPicPr>
        <p:blipFill rotWithShape="1">
          <a:blip r:embed="rId4">
            <a:alphaModFix/>
          </a:blip>
          <a:srcRect l="13377" t="23022" r="11383" b="29004"/>
          <a:stretch/>
        </p:blipFill>
        <p:spPr>
          <a:xfrm>
            <a:off x="10001927" y="4092803"/>
            <a:ext cx="1707966" cy="321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Google Shape;238;g96813069a6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180275" y="4849776"/>
            <a:ext cx="1516800" cy="431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g96813069a6_0_1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9032127" y="3754449"/>
            <a:ext cx="629375" cy="660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Google Shape;244;g982cd382c2_0_37"/>
          <p:cNvPicPr preferRelativeResize="0"/>
          <p:nvPr/>
        </p:nvPicPr>
        <p:blipFill rotWithShape="1">
          <a:blip r:embed="rId3">
            <a:alphaModFix/>
          </a:blip>
          <a:srcRect t="40994" b="40601"/>
          <a:stretch/>
        </p:blipFill>
        <p:spPr>
          <a:xfrm>
            <a:off x="3864460" y="321677"/>
            <a:ext cx="4463075" cy="82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g982cd382c2_0_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05500" y="1403575"/>
            <a:ext cx="4746175" cy="20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g982cd382c2_0_3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27588" y="1331000"/>
            <a:ext cx="4741138" cy="2038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g982cd382c2_0_3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2913" y="3702425"/>
            <a:ext cx="4746175" cy="23039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9867813a62_1_1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1082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400" dirty="0"/>
              <a:t>Suffusion: LEAP Integrates Education, DEI + KT</a:t>
            </a:r>
            <a:endParaRPr sz="3400" dirty="0"/>
          </a:p>
        </p:txBody>
      </p:sp>
      <p:grpSp>
        <p:nvGrpSpPr>
          <p:cNvPr id="253" name="Google Shape;253;g9867813a62_1_116"/>
          <p:cNvGrpSpPr/>
          <p:nvPr/>
        </p:nvGrpSpPr>
        <p:grpSpPr>
          <a:xfrm>
            <a:off x="3644725" y="1567650"/>
            <a:ext cx="4594331" cy="4336367"/>
            <a:chOff x="1291269" y="55595"/>
            <a:chExt cx="4594331" cy="4336367"/>
          </a:xfrm>
        </p:grpSpPr>
        <p:sp>
          <p:nvSpPr>
            <p:cNvPr id="254" name="Google Shape;254;g9867813a62_1_116"/>
            <p:cNvSpPr/>
            <p:nvPr/>
          </p:nvSpPr>
          <p:spPr>
            <a:xfrm>
              <a:off x="2254184" y="55595"/>
              <a:ext cx="2668500" cy="2668500"/>
            </a:xfrm>
            <a:prstGeom prst="ellipse">
              <a:avLst/>
            </a:prstGeom>
            <a:solidFill>
              <a:srgbClr val="2F669A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g9867813a62_1_116"/>
            <p:cNvSpPr txBox="1"/>
            <p:nvPr/>
          </p:nvSpPr>
          <p:spPr>
            <a:xfrm>
              <a:off x="2609996" y="522598"/>
              <a:ext cx="1956900" cy="1200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Education</a:t>
              </a:r>
              <a:endPara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g9867813a62_1_116"/>
            <p:cNvSpPr/>
            <p:nvPr/>
          </p:nvSpPr>
          <p:spPr>
            <a:xfrm>
              <a:off x="3217100" y="1723462"/>
              <a:ext cx="2668500" cy="2668500"/>
            </a:xfrm>
            <a:prstGeom prst="ellipse">
              <a:avLst/>
            </a:prstGeom>
            <a:solidFill>
              <a:srgbClr val="2D3F83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g9867813a62_1_116"/>
            <p:cNvSpPr txBox="1"/>
            <p:nvPr/>
          </p:nvSpPr>
          <p:spPr>
            <a:xfrm>
              <a:off x="4033243" y="2412847"/>
              <a:ext cx="1601100" cy="14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Diversity Equity + Inclusion</a:t>
              </a:r>
              <a:endPara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g9867813a62_1_116"/>
            <p:cNvSpPr/>
            <p:nvPr/>
          </p:nvSpPr>
          <p:spPr>
            <a:xfrm>
              <a:off x="1291269" y="1723462"/>
              <a:ext cx="2668500" cy="2668500"/>
            </a:xfrm>
            <a:prstGeom prst="ellipse">
              <a:avLst/>
            </a:prstGeom>
            <a:solidFill>
              <a:srgbClr val="3E9987">
                <a:alpha val="49411"/>
              </a:srgbClr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g9867813a62_1_116"/>
            <p:cNvSpPr txBox="1"/>
            <p:nvPr/>
          </p:nvSpPr>
          <p:spPr>
            <a:xfrm>
              <a:off x="1542561" y="2412847"/>
              <a:ext cx="1601100" cy="146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500"/>
                <a:buFont typeface="Arial"/>
                <a:buNone/>
              </a:pPr>
              <a:r>
                <a:rPr lang="en-US" sz="2500" b="0" i="0" u="none" strike="noStrike" cap="none">
                  <a:solidFill>
                    <a:schemeClr val="dk1"/>
                  </a:solidFill>
                  <a:latin typeface="Arial"/>
                  <a:ea typeface="Arial"/>
                  <a:cs typeface="Arial"/>
                  <a:sym typeface="Arial"/>
                </a:rPr>
                <a:t>Knowledge Transfer</a:t>
              </a:r>
              <a:endParaRPr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cxnSp>
        <p:nvCxnSpPr>
          <p:cNvPr id="260" name="Google Shape;260;g9867813a62_1_116"/>
          <p:cNvCxnSpPr/>
          <p:nvPr/>
        </p:nvCxnSpPr>
        <p:spPr>
          <a:xfrm rot="10800000" flipH="1">
            <a:off x="6709452" y="2028767"/>
            <a:ext cx="1002000" cy="125040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sp>
        <p:nvSpPr>
          <p:cNvPr id="261" name="Google Shape;261;g9867813a62_1_116"/>
          <p:cNvSpPr txBox="1"/>
          <p:nvPr/>
        </p:nvSpPr>
        <p:spPr>
          <a:xfrm>
            <a:off x="147000" y="1875550"/>
            <a:ext cx="3634200" cy="12003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Convergence Luncheons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Translate-a-Thons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Science Museum Outreach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Open-Source Education Products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2" name="Google Shape;262;g9867813a62_1_116"/>
          <p:cNvSpPr txBox="1"/>
          <p:nvPr/>
        </p:nvSpPr>
        <p:spPr>
          <a:xfrm>
            <a:off x="8209718" y="1671168"/>
            <a:ext cx="3634200" cy="14772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Bridge to PhD program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Justice Leadership Board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Candidate Evaluation Experiment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Hack-a-Thon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SOARS Integration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3" name="Google Shape;263;g9867813a62_1_116"/>
          <p:cNvCxnSpPr/>
          <p:nvPr/>
        </p:nvCxnSpPr>
        <p:spPr>
          <a:xfrm>
            <a:off x="7696448" y="2028832"/>
            <a:ext cx="513300" cy="0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64" name="Google Shape;264;g9867813a62_1_116"/>
          <p:cNvCxnSpPr/>
          <p:nvPr/>
        </p:nvCxnSpPr>
        <p:spPr>
          <a:xfrm>
            <a:off x="3781321" y="2094714"/>
            <a:ext cx="498300" cy="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  <p:cxnSp>
        <p:nvCxnSpPr>
          <p:cNvPr id="265" name="Google Shape;265;g9867813a62_1_116"/>
          <p:cNvCxnSpPr/>
          <p:nvPr/>
        </p:nvCxnSpPr>
        <p:spPr>
          <a:xfrm>
            <a:off x="4279601" y="2080816"/>
            <a:ext cx="1026900" cy="1206000"/>
          </a:xfrm>
          <a:prstGeom prst="straightConnector1">
            <a:avLst/>
          </a:prstGeom>
          <a:noFill/>
          <a:ln w="381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7647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97a6e51c9f_0_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Pushing Innovation</a:t>
            </a:r>
            <a:endParaRPr sz="3800"/>
          </a:p>
        </p:txBody>
      </p:sp>
      <p:sp>
        <p:nvSpPr>
          <p:cNvPr id="271" name="Google Shape;271;g97a6e51c9f_0_12"/>
          <p:cNvSpPr txBox="1">
            <a:spLocks noGrp="1"/>
          </p:cNvSpPr>
          <p:nvPr>
            <p:ph type="body" idx="1"/>
          </p:nvPr>
        </p:nvSpPr>
        <p:spPr>
          <a:xfrm>
            <a:off x="726150" y="2043500"/>
            <a:ext cx="10739700" cy="42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19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790" b="0"/>
              <a:t>Establish DEI grounded center culture - transdisciplinarity, transparency, comprehensive broadening participation, education + knowledge transfer initiatives</a:t>
            </a:r>
            <a:endParaRPr sz="2790" b="0"/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790" b="0"/>
          </a:p>
          <a:p>
            <a:pPr marL="457200" lvl="0" indent="-4191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</a:pPr>
            <a:r>
              <a:rPr lang="en-US" sz="2790" b="0"/>
              <a:t>Management Structure, subcommittees, </a:t>
            </a:r>
            <a:r>
              <a:rPr lang="en-US" sz="2790"/>
              <a:t>C</a:t>
            </a:r>
            <a:r>
              <a:rPr lang="en-US" sz="2790" b="0"/>
              <a:t>limate Justice Leadership Board </a:t>
            </a:r>
            <a:endParaRPr sz="2790" b="0"/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790" b="0"/>
          </a:p>
          <a:p>
            <a:pPr marL="457200" lvl="0" indent="-405765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790"/>
              <a:buChar char="•"/>
            </a:pPr>
            <a:r>
              <a:rPr lang="en-US" sz="2790" b="1">
                <a:solidFill>
                  <a:srgbClr val="0C343D"/>
                </a:solidFill>
              </a:rPr>
              <a:t>DEI Orientation:</a:t>
            </a:r>
            <a:r>
              <a:rPr lang="en-US" sz="2790" b="0"/>
              <a:t> Establishing a shared vision + strategy</a:t>
            </a:r>
            <a:endParaRPr sz="2790" b="0"/>
          </a:p>
          <a:p>
            <a:pPr marL="457200" lvl="0" indent="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790" b="0"/>
          </a:p>
        </p:txBody>
      </p:sp>
      <p:sp>
        <p:nvSpPr>
          <p:cNvPr id="272" name="Google Shape;272;g97a6e51c9f_0_12"/>
          <p:cNvSpPr txBox="1">
            <a:spLocks noGrp="1"/>
          </p:cNvSpPr>
          <p:nvPr>
            <p:ph type="body" idx="4294967295"/>
          </p:nvPr>
        </p:nvSpPr>
        <p:spPr>
          <a:xfrm>
            <a:off x="2782950" y="1395500"/>
            <a:ext cx="6626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C343D"/>
                </a:solidFill>
              </a:rPr>
              <a:t>Suffusion</a:t>
            </a:r>
            <a:endParaRPr sz="3000" b="1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97a6e51c9f_0_19"/>
          <p:cNvSpPr txBox="1">
            <a:spLocks noGrp="1"/>
          </p:cNvSpPr>
          <p:nvPr>
            <p:ph type="body" idx="4294967295"/>
          </p:nvPr>
        </p:nvSpPr>
        <p:spPr>
          <a:xfrm>
            <a:off x="2782950" y="1395500"/>
            <a:ext cx="6626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C343D"/>
                </a:solidFill>
              </a:rPr>
              <a:t>DEI Orientation</a:t>
            </a:r>
            <a:endParaRPr sz="3000" b="1">
              <a:solidFill>
                <a:srgbClr val="0C343D"/>
              </a:solidFill>
            </a:endParaRPr>
          </a:p>
        </p:txBody>
      </p:sp>
      <p:sp>
        <p:nvSpPr>
          <p:cNvPr id="278" name="Google Shape;278;g97a6e51c9f_0_19"/>
          <p:cNvSpPr txBox="1"/>
          <p:nvPr/>
        </p:nvSpPr>
        <p:spPr>
          <a:xfrm>
            <a:off x="838200" y="2184350"/>
            <a:ext cx="44925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Equity Literacy + Visioning</a:t>
            </a:r>
            <a:endParaRPr sz="25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79" name="Google Shape;279;g97a6e51c9f_0_19"/>
          <p:cNvCxnSpPr/>
          <p:nvPr/>
        </p:nvCxnSpPr>
        <p:spPr>
          <a:xfrm>
            <a:off x="2782950" y="2778150"/>
            <a:ext cx="11100" cy="868500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80" name="Google Shape;280;g97a6e51c9f_0_19"/>
          <p:cNvSpPr txBox="1"/>
          <p:nvPr/>
        </p:nvSpPr>
        <p:spPr>
          <a:xfrm>
            <a:off x="756150" y="3861375"/>
            <a:ext cx="4064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Equity Planning</a:t>
            </a:r>
            <a:endParaRPr sz="25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g97a6e51c9f_0_19"/>
          <p:cNvSpPr txBox="1"/>
          <p:nvPr/>
        </p:nvSpPr>
        <p:spPr>
          <a:xfrm>
            <a:off x="780600" y="5415000"/>
            <a:ext cx="46077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Annual Performance Review</a:t>
            </a:r>
            <a:endParaRPr sz="25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g97a6e51c9f_0_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Pushing Innovation</a:t>
            </a:r>
            <a:endParaRPr sz="3800"/>
          </a:p>
        </p:txBody>
      </p:sp>
      <p:sp>
        <p:nvSpPr>
          <p:cNvPr id="283" name="Google Shape;283;g97a6e51c9f_0_19"/>
          <p:cNvSpPr txBox="1">
            <a:spLocks noGrp="1"/>
          </p:cNvSpPr>
          <p:nvPr>
            <p:ph type="body" idx="1"/>
          </p:nvPr>
        </p:nvSpPr>
        <p:spPr>
          <a:xfrm>
            <a:off x="5388300" y="2819050"/>
            <a:ext cx="6295200" cy="218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90" b="0"/>
              <a:t>All LEAP researchers, trainees + administrators will complete DEI workshops</a:t>
            </a:r>
            <a:endParaRPr sz="2590"/>
          </a:p>
          <a:p>
            <a:pPr marL="457200" lvl="0" indent="-406400" algn="l" rtl="0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en-US" sz="2590"/>
              <a:t>F</a:t>
            </a:r>
            <a:r>
              <a:rPr lang="en-US" sz="2590" b="0"/>
              <a:t>unding priorit</a:t>
            </a:r>
            <a:r>
              <a:rPr lang="en-US" sz="2590"/>
              <a:t>ized to </a:t>
            </a:r>
            <a:r>
              <a:rPr lang="en-US" sz="2590" b="0"/>
              <a:t>applicants who </a:t>
            </a:r>
            <a:r>
              <a:rPr lang="en-US" sz="2590"/>
              <a:t>completed </a:t>
            </a:r>
            <a:r>
              <a:rPr lang="en-US" sz="2590" b="0"/>
              <a:t>workshops</a:t>
            </a:r>
            <a:endParaRPr sz="2990" b="0"/>
          </a:p>
        </p:txBody>
      </p:sp>
      <p:cxnSp>
        <p:nvCxnSpPr>
          <p:cNvPr id="284" name="Google Shape;284;g97a6e51c9f_0_19"/>
          <p:cNvCxnSpPr/>
          <p:nvPr/>
        </p:nvCxnSpPr>
        <p:spPr>
          <a:xfrm>
            <a:off x="2782950" y="4509375"/>
            <a:ext cx="11100" cy="868500"/>
          </a:xfrm>
          <a:prstGeom prst="straightConnector1">
            <a:avLst/>
          </a:prstGeom>
          <a:noFill/>
          <a:ln w="38100" cap="flat" cmpd="sng">
            <a:solidFill>
              <a:srgbClr val="0C343D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98b78f704d_1_84"/>
          <p:cNvSpPr txBox="1">
            <a:spLocks noGrp="1"/>
          </p:cNvSpPr>
          <p:nvPr>
            <p:ph type="body" idx="1"/>
          </p:nvPr>
        </p:nvSpPr>
        <p:spPr>
          <a:xfrm>
            <a:off x="4704300" y="1819088"/>
            <a:ext cx="7487700" cy="388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300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Geosciences are not diverse, equitable, or inclusive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Racial diversity has not increased in </a:t>
            </a:r>
            <a:r>
              <a:rPr lang="en-US" sz="2300" b="1">
                <a:solidFill>
                  <a:srgbClr val="0C343D"/>
                </a:solidFill>
              </a:rPr>
              <a:t>40 years</a:t>
            </a:r>
            <a:endParaRPr sz="2300" b="1">
              <a:solidFill>
                <a:srgbClr val="0C343D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Underrepresented minorities exit at higher rates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500"/>
          </a:p>
          <a:p>
            <a:pPr marL="457200" lvl="0" indent="-3746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Prior efforts have been unsuccessful</a:t>
            </a:r>
            <a:endParaRPr sz="1900"/>
          </a:p>
          <a:p>
            <a:pPr marL="914400" lvl="1" indent="-3619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</a:pPr>
            <a:r>
              <a:rPr lang="en-US" sz="2100" b="1">
                <a:solidFill>
                  <a:srgbClr val="0C343D"/>
                </a:solidFill>
              </a:rPr>
              <a:t>Why</a:t>
            </a:r>
            <a:r>
              <a:rPr lang="en-US" sz="2100" b="1"/>
              <a:t> </a:t>
            </a:r>
            <a:r>
              <a:rPr lang="en-US" sz="2100"/>
              <a:t>is there underrepresentation? </a:t>
            </a:r>
            <a:endParaRPr sz="2100"/>
          </a:p>
        </p:txBody>
      </p:sp>
      <p:sp>
        <p:nvSpPr>
          <p:cNvPr id="76" name="Google Shape;76;g98b78f704d_1_84"/>
          <p:cNvSpPr txBox="1">
            <a:spLocks noGrp="1"/>
          </p:cNvSpPr>
          <p:nvPr>
            <p:ph type="title"/>
          </p:nvPr>
        </p:nvSpPr>
        <p:spPr>
          <a:xfrm>
            <a:off x="487350" y="316200"/>
            <a:ext cx="112173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Geoscience’s Homogeneity Impedes Progress</a:t>
            </a:r>
            <a:endParaRPr sz="3800"/>
          </a:p>
        </p:txBody>
      </p:sp>
      <p:sp>
        <p:nvSpPr>
          <p:cNvPr id="77" name="Google Shape;77;g98b78f704d_1_84"/>
          <p:cNvSpPr txBox="1"/>
          <p:nvPr/>
        </p:nvSpPr>
        <p:spPr>
          <a:xfrm>
            <a:off x="3759125" y="5878275"/>
            <a:ext cx="2992500" cy="45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g98b78f704d_1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53513" y="6392650"/>
            <a:ext cx="3084984" cy="21712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Google Shape;79;g98b78f704d_1_84"/>
          <p:cNvGrpSpPr/>
          <p:nvPr/>
        </p:nvGrpSpPr>
        <p:grpSpPr>
          <a:xfrm>
            <a:off x="233875" y="1802183"/>
            <a:ext cx="4352777" cy="4280292"/>
            <a:chOff x="3988895" y="2411900"/>
            <a:chExt cx="3525086" cy="3466385"/>
          </a:xfrm>
        </p:grpSpPr>
        <p:pic>
          <p:nvPicPr>
            <p:cNvPr id="80" name="Google Shape;80;g98b78f704d_1_84"/>
            <p:cNvPicPr preferRelativeResize="0"/>
            <p:nvPr/>
          </p:nvPicPr>
          <p:blipFill rotWithShape="1">
            <a:blip r:embed="rId4">
              <a:alphaModFix/>
            </a:blip>
            <a:srcRect l="32721" t="39072" r="38365" b="14288"/>
            <a:stretch/>
          </p:blipFill>
          <p:spPr>
            <a:xfrm>
              <a:off x="3988895" y="2679811"/>
              <a:ext cx="3525086" cy="319847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" name="Google Shape;81;g98b78f704d_1_84"/>
            <p:cNvSpPr/>
            <p:nvPr/>
          </p:nvSpPr>
          <p:spPr>
            <a:xfrm>
              <a:off x="4002150" y="2411900"/>
              <a:ext cx="172200" cy="2172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97a6e51c9f_0_31"/>
          <p:cNvSpPr txBox="1">
            <a:spLocks noGrp="1"/>
          </p:cNvSpPr>
          <p:nvPr>
            <p:ph type="body" idx="4294967295"/>
          </p:nvPr>
        </p:nvSpPr>
        <p:spPr>
          <a:xfrm>
            <a:off x="2782950" y="1500000"/>
            <a:ext cx="66261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45720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3000" b="1">
                <a:solidFill>
                  <a:srgbClr val="0C343D"/>
                </a:solidFill>
              </a:rPr>
              <a:t>Assess, Share + Adapt </a:t>
            </a:r>
            <a:endParaRPr sz="3000" b="1">
              <a:solidFill>
                <a:srgbClr val="0C343D"/>
              </a:solidFill>
            </a:endParaRPr>
          </a:p>
        </p:txBody>
      </p:sp>
      <p:sp>
        <p:nvSpPr>
          <p:cNvPr id="290" name="Google Shape;290;g97a6e51c9f_0_31"/>
          <p:cNvSpPr txBox="1">
            <a:spLocks noGrp="1"/>
          </p:cNvSpPr>
          <p:nvPr>
            <p:ph type="body" idx="1"/>
          </p:nvPr>
        </p:nvSpPr>
        <p:spPr>
          <a:xfrm>
            <a:off x="726150" y="2272100"/>
            <a:ext cx="10739700" cy="364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Char char="•"/>
            </a:pPr>
            <a:r>
              <a:rPr lang="en-US" sz="2390" b="0"/>
              <a:t>Blind applicant names </a:t>
            </a:r>
            <a:r>
              <a:rPr lang="en-US" sz="2390"/>
              <a:t>+ </a:t>
            </a:r>
            <a:r>
              <a:rPr lang="en-US" sz="2390" b="0"/>
              <a:t>institutional affiliations for:</a:t>
            </a:r>
            <a:endParaRPr sz="2390" b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990"/>
              <a:t>F</a:t>
            </a:r>
            <a:r>
              <a:rPr lang="en-US" sz="1990" b="0"/>
              <a:t>ellowships</a:t>
            </a:r>
            <a:endParaRPr sz="199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990"/>
              <a:t>P</a:t>
            </a:r>
            <a:r>
              <a:rPr lang="en-US" sz="1990" b="0"/>
              <a:t>ostdoc</a:t>
            </a:r>
            <a:r>
              <a:rPr lang="en-US" sz="1990"/>
              <a:t> traineeships</a:t>
            </a:r>
            <a:endParaRPr sz="199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990"/>
              <a:t>REU programs</a:t>
            </a:r>
            <a:endParaRPr sz="199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990"/>
              <a:t>I</a:t>
            </a:r>
            <a:r>
              <a:rPr lang="en-US" sz="1990" b="0"/>
              <a:t>nternships</a:t>
            </a:r>
            <a:endParaRPr sz="199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Char char="•"/>
            </a:pPr>
            <a:r>
              <a:rPr lang="en-US" sz="1990"/>
              <a:t>S</a:t>
            </a:r>
            <a:r>
              <a:rPr lang="en-US" sz="1990" b="0"/>
              <a:t>eed funding</a:t>
            </a:r>
            <a:endParaRPr sz="1990"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300"/>
          </a:p>
          <a:p>
            <a:pPr marL="457200" lvl="0" indent="-380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90"/>
              <a:buChar char="•"/>
            </a:pPr>
            <a:r>
              <a:rPr lang="en-US" sz="2390" b="0"/>
              <a:t>Utilize work samples</a:t>
            </a:r>
            <a:endParaRPr sz="2390"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300"/>
          </a:p>
          <a:p>
            <a:pPr marL="457200" lvl="0" indent="-380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90"/>
              <a:buChar char="•"/>
            </a:pPr>
            <a:r>
              <a:rPr lang="en-US" sz="2390" b="0"/>
              <a:t>Standardized interviews</a:t>
            </a:r>
            <a:endParaRPr sz="2390" b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300"/>
          </a:p>
          <a:p>
            <a:pPr marL="457200" lvl="0" indent="-38036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390"/>
              <a:buChar char="•"/>
            </a:pPr>
            <a:r>
              <a:rPr lang="en-US" sz="2390"/>
              <a:t>Randomized field experiment</a:t>
            </a:r>
            <a:endParaRPr sz="2390" b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990" b="0"/>
          </a:p>
        </p:txBody>
      </p:sp>
      <p:sp>
        <p:nvSpPr>
          <p:cNvPr id="291" name="Google Shape;291;g97a6e51c9f_0_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Pushing Innovation</a:t>
            </a:r>
            <a:endParaRPr sz="380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1"/>
          <p:cNvSpPr txBox="1">
            <a:spLocks noGrp="1"/>
          </p:cNvSpPr>
          <p:nvPr>
            <p:ph type="body" idx="1"/>
          </p:nvPr>
        </p:nvSpPr>
        <p:spPr>
          <a:xfrm>
            <a:off x="604600" y="2281500"/>
            <a:ext cx="4467300" cy="3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4508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2550"/>
              <a:t>Multi-phase hiring </a:t>
            </a:r>
            <a:endParaRPr sz="2550"/>
          </a:p>
          <a:p>
            <a:pPr marL="457200" lvl="0" indent="-4508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2550"/>
              <a:t>Blinding applicant name + institutional affiliations</a:t>
            </a:r>
            <a:endParaRPr sz="3500"/>
          </a:p>
          <a:p>
            <a:pPr marL="457200" lvl="0" indent="-4508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2550"/>
              <a:t>Work samples</a:t>
            </a:r>
            <a:endParaRPr sz="3500"/>
          </a:p>
          <a:p>
            <a:pPr marL="457200" lvl="0" indent="-45085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500"/>
              <a:buChar char="•"/>
            </a:pPr>
            <a:r>
              <a:rPr lang="en-US" sz="2550"/>
              <a:t>Standardized interviews</a:t>
            </a:r>
            <a:endParaRPr sz="2550"/>
          </a:p>
          <a:p>
            <a:pPr marL="228600" lvl="0" indent="0" algn="l" rtl="0">
              <a:lnSpc>
                <a:spcPct val="7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550"/>
          </a:p>
        </p:txBody>
      </p:sp>
      <p:sp>
        <p:nvSpPr>
          <p:cNvPr id="297" name="Google Shape;297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Recruitment is </a:t>
            </a:r>
            <a:r>
              <a:rPr lang="en-US" sz="3800" i="1"/>
              <a:t>Itself </a:t>
            </a:r>
            <a:r>
              <a:rPr lang="en-US" sz="3800"/>
              <a:t>a Research Frontier</a:t>
            </a:r>
            <a:endParaRPr sz="3800"/>
          </a:p>
        </p:txBody>
      </p:sp>
      <p:pic>
        <p:nvPicPr>
          <p:cNvPr id="298" name="Google Shape;2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1900" y="2107025"/>
            <a:ext cx="3517274" cy="306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9175" y="2080175"/>
            <a:ext cx="3120149" cy="312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9867813a62_1_95"/>
          <p:cNvSpPr txBox="1">
            <a:spLocks noGrp="1"/>
          </p:cNvSpPr>
          <p:nvPr>
            <p:ph type="body" idx="1"/>
          </p:nvPr>
        </p:nvSpPr>
        <p:spPr>
          <a:xfrm>
            <a:off x="229300" y="2237725"/>
            <a:ext cx="4842600" cy="383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84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-US" sz="2450" b="1">
                <a:solidFill>
                  <a:srgbClr val="0C343D"/>
                </a:solidFill>
              </a:rPr>
              <a:t>Pilot 1:</a:t>
            </a:r>
            <a:r>
              <a:rPr lang="en-US" sz="2450"/>
              <a:t> REU</a:t>
            </a:r>
            <a:endParaRPr sz="245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457200" lvl="0" indent="-384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50"/>
              <a:buChar char="•"/>
            </a:pPr>
            <a:r>
              <a:rPr lang="en-US" sz="2450" b="1">
                <a:solidFill>
                  <a:srgbClr val="0C343D"/>
                </a:solidFill>
              </a:rPr>
              <a:t>Pilot 2:</a:t>
            </a:r>
            <a:r>
              <a:rPr lang="en-US" sz="2450"/>
              <a:t> Seed Funding</a:t>
            </a:r>
            <a:endParaRPr sz="245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457200" lvl="0" indent="-384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50"/>
              <a:buChar char="•"/>
            </a:pPr>
            <a:r>
              <a:rPr lang="en-US" sz="2450" b="1">
                <a:solidFill>
                  <a:srgbClr val="0C343D"/>
                </a:solidFill>
              </a:rPr>
              <a:t>Research Design</a:t>
            </a:r>
            <a:endParaRPr sz="2450" b="1">
              <a:solidFill>
                <a:srgbClr val="0C343D"/>
              </a:solidFill>
            </a:endParaRPr>
          </a:p>
          <a:p>
            <a:pPr marL="914400" lvl="1" indent="-371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 sz="2250" b="1">
                <a:solidFill>
                  <a:srgbClr val="0C343D"/>
                </a:solidFill>
              </a:rPr>
              <a:t>Treatment 1:</a:t>
            </a:r>
            <a:r>
              <a:rPr lang="en-US" sz="2250"/>
              <a:t> Single-phase</a:t>
            </a:r>
            <a:endParaRPr sz="2250"/>
          </a:p>
          <a:p>
            <a:pPr marL="1371600" lvl="2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50"/>
              <a:buChar char="•"/>
            </a:pPr>
            <a:r>
              <a:rPr lang="en-US" sz="1850"/>
              <a:t>Blinded CV/ resume</a:t>
            </a:r>
            <a:endParaRPr sz="1850"/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914400" lvl="1" indent="-371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 sz="2250" b="1">
                <a:solidFill>
                  <a:srgbClr val="0C343D"/>
                </a:solidFill>
              </a:rPr>
              <a:t>Treatment 2:</a:t>
            </a:r>
            <a:r>
              <a:rPr lang="en-US" sz="2250"/>
              <a:t> Multi-phase</a:t>
            </a:r>
            <a:endParaRPr sz="2250"/>
          </a:p>
          <a:p>
            <a:pPr marL="1371600" lvl="2" indent="-3460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50"/>
              <a:buChar char="•"/>
            </a:pPr>
            <a:r>
              <a:rPr lang="en-US" sz="1850"/>
              <a:t>T1 + work sample, standardized interviews</a:t>
            </a:r>
            <a:endParaRPr sz="1850"/>
          </a:p>
          <a:p>
            <a:pPr marL="13716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914400" lvl="1" indent="-3714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50"/>
              <a:buChar char="•"/>
            </a:pPr>
            <a:r>
              <a:rPr lang="en-US" sz="2250"/>
              <a:t>Present + Publish</a:t>
            </a:r>
            <a:endParaRPr sz="2250"/>
          </a:p>
          <a:p>
            <a:pPr marL="457200" lvl="0" indent="-228600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450"/>
          </a:p>
        </p:txBody>
      </p:sp>
      <p:sp>
        <p:nvSpPr>
          <p:cNvPr id="305" name="Google Shape;305;g9867813a62_1_9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Recruitment is </a:t>
            </a:r>
            <a:r>
              <a:rPr lang="en-US" sz="3800" i="1"/>
              <a:t>Itself </a:t>
            </a:r>
            <a:r>
              <a:rPr lang="en-US" sz="3800"/>
              <a:t>a Research Frontier</a:t>
            </a:r>
            <a:endParaRPr sz="3800"/>
          </a:p>
        </p:txBody>
      </p:sp>
      <p:pic>
        <p:nvPicPr>
          <p:cNvPr id="306" name="Google Shape;306;g9867813a62_1_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1900" y="2107025"/>
            <a:ext cx="3517274" cy="306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" name="Google Shape;307;g9867813a62_1_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9175" y="2080175"/>
            <a:ext cx="3120149" cy="3120149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g9867813a62_1_95"/>
          <p:cNvSpPr txBox="1">
            <a:spLocks noGrp="1"/>
          </p:cNvSpPr>
          <p:nvPr>
            <p:ph type="body" idx="1"/>
          </p:nvPr>
        </p:nvSpPr>
        <p:spPr>
          <a:xfrm>
            <a:off x="534850" y="1690825"/>
            <a:ext cx="4606800" cy="4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en-US" sz="2300" b="1">
                <a:solidFill>
                  <a:srgbClr val="0C343D"/>
                </a:solidFill>
              </a:rPr>
              <a:t>Randomized Field Experiment</a:t>
            </a:r>
            <a:endParaRPr sz="2300" b="1">
              <a:solidFill>
                <a:srgbClr val="0C343D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2"/>
          <p:cNvSpPr txBox="1">
            <a:spLocks noGrp="1"/>
          </p:cNvSpPr>
          <p:nvPr>
            <p:ph type="body" idx="1"/>
          </p:nvPr>
        </p:nvSpPr>
        <p:spPr>
          <a:xfrm>
            <a:off x="164575" y="2030450"/>
            <a:ext cx="5017500" cy="32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Multi-methodological Strengths, Weakness, Opportunities + Threats (SWOT) Analysis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Survey, interviews, lab-based ethnography, comprehensive review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Build Inclusive Science Module</a:t>
            </a:r>
            <a:endParaRPr sz="23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1200"/>
          </a:p>
          <a:p>
            <a:pPr marL="457200" lvl="0" indent="-3746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lang="en-US" sz="2300"/>
              <a:t>Publish + adapt</a:t>
            </a:r>
            <a:endParaRPr sz="230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0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300"/>
          </a:p>
        </p:txBody>
      </p:sp>
      <p:sp>
        <p:nvSpPr>
          <p:cNvPr id="314" name="Google Shape;314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DEI Strategy: Assess, Share + Adapt </a:t>
            </a:r>
            <a:endParaRPr sz="3800"/>
          </a:p>
        </p:txBody>
      </p:sp>
      <p:pic>
        <p:nvPicPr>
          <p:cNvPr id="315" name="Google Shape;31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71900" y="2107025"/>
            <a:ext cx="3517274" cy="3066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589175" y="2080175"/>
            <a:ext cx="3120149" cy="31201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9802590112_3_10"/>
          <p:cNvSpPr txBox="1">
            <a:spLocks noGrp="1"/>
          </p:cNvSpPr>
          <p:nvPr>
            <p:ph type="ctrTitle"/>
          </p:nvPr>
        </p:nvSpPr>
        <p:spPr>
          <a:xfrm>
            <a:off x="7416091" y="1530176"/>
            <a:ext cx="4525800" cy="28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359"/>
              <a:t>Knowledge Transfer </a:t>
            </a:r>
            <a:r>
              <a:rPr lang="en-US" sz="4359" i="1"/>
              <a:t>is </a:t>
            </a:r>
            <a:r>
              <a:rPr lang="en-US" sz="4359"/>
              <a:t>DEI</a:t>
            </a:r>
            <a:endParaRPr sz="4359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6" name="Google Shape;326;g9867813a62_1_2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80613" y="1627750"/>
            <a:ext cx="7224824" cy="41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g9867813a62_1_227"/>
          <p:cNvSpPr/>
          <p:nvPr/>
        </p:nvSpPr>
        <p:spPr>
          <a:xfrm>
            <a:off x="7358250" y="2402100"/>
            <a:ext cx="2869200" cy="2511000"/>
          </a:xfrm>
          <a:prstGeom prst="ellipse">
            <a:avLst/>
          </a:prstGeom>
          <a:noFill/>
          <a:ln w="57150" cap="flat" cmpd="sng">
            <a:solidFill>
              <a:srgbClr val="0C3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9867813a62_1_2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LEAP’s Knowledge Transfer Grows Out of its </a:t>
            </a:r>
            <a:r>
              <a:rPr lang="en-US" sz="3800" i="1"/>
              <a:t>DEI in Everything</a:t>
            </a:r>
            <a:r>
              <a:rPr lang="en-US" sz="3800"/>
              <a:t> Commitment</a:t>
            </a:r>
            <a:endParaRPr sz="3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966d456a9f_0_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LEAP Sets Three Knowledge Transfer Objectives (KTO)</a:t>
            </a:r>
            <a:endParaRPr sz="3800"/>
          </a:p>
        </p:txBody>
      </p:sp>
      <p:sp>
        <p:nvSpPr>
          <p:cNvPr id="334" name="Google Shape;334;g966d456a9f_0_0"/>
          <p:cNvSpPr txBox="1"/>
          <p:nvPr/>
        </p:nvSpPr>
        <p:spPr>
          <a:xfrm>
            <a:off x="838201" y="2166582"/>
            <a:ext cx="10871700" cy="33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KTO1: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Establish a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bidirectional dialogue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between academia, industry, non-profits + the public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KTO2: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Innovate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storytelling, visualization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social media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for broad stakeholder intake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KTO3: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Make all LEAP research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open-source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+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broadly accessible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96813069a6_0_3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Knowledge Transfer Stems from LEAP’s DEI Commitments</a:t>
            </a:r>
            <a:endParaRPr sz="3800"/>
          </a:p>
        </p:txBody>
      </p:sp>
      <p:sp>
        <p:nvSpPr>
          <p:cNvPr id="340" name="Google Shape;340;g96813069a6_0_35"/>
          <p:cNvSpPr txBox="1"/>
          <p:nvPr/>
        </p:nvSpPr>
        <p:spPr>
          <a:xfrm>
            <a:off x="838200" y="1937975"/>
            <a:ext cx="11163300" cy="390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Research + education + knowledge transfer seeks societal betterment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50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Better societies are </a:t>
            </a:r>
            <a:r>
              <a:rPr lang="en-US" sz="2500" b="0" i="1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more diverse, equitable + inclusive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371600" marR="0" lvl="0" indent="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=</a:t>
            </a:r>
            <a:r>
              <a:rPr lang="en-US" sz="2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 DEI in Everything</a:t>
            </a:r>
            <a:endParaRPr sz="25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Education, Corporate + Public Engagement, DEI are all Knowledge Transfer 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LEAP must understand + engage heterogeneous interests in climate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343D"/>
              </a:buClr>
              <a:buSzPts val="2400"/>
              <a:buFont typeface="Arial"/>
              <a:buChar char="●"/>
            </a:pPr>
            <a:r>
              <a:rPr lang="en-US" sz="24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Knowledge transfer must emerge from DEI commitments</a:t>
            </a:r>
            <a:endParaRPr sz="24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○"/>
            </a:pP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Cogburn as Chief Equity Officer </a:t>
            </a:r>
            <a:r>
              <a:rPr lang="en-US" sz="2800" b="0" i="1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  <a:r>
              <a:rPr lang="en-US" sz="2000" b="0" i="1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Knowledge Transfer Director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	  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08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96813069a6_0_41"/>
          <p:cNvSpPr txBox="1"/>
          <p:nvPr/>
        </p:nvSpPr>
        <p:spPr>
          <a:xfrm>
            <a:off x="489875" y="1863500"/>
            <a:ext cx="8154600" cy="18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Three Broad Audiences</a:t>
            </a:r>
            <a:endParaRPr sz="2500" b="1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Private Industry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Public + Media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Communities of Color + </a:t>
            </a:r>
            <a:b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5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Climate Action Communities</a:t>
            </a: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Font typeface="Arial"/>
              <a:buNone/>
            </a:pPr>
            <a:endParaRPr sz="25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6" name="Google Shape;346;g96813069a6_0_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Our Knowledge Transfer Team Spans Research + Practice</a:t>
            </a:r>
            <a:endParaRPr sz="3800"/>
          </a:p>
        </p:txBody>
      </p:sp>
      <p:pic>
        <p:nvPicPr>
          <p:cNvPr id="347" name="Google Shape;347;g96813069a6_0_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59925" y="2279725"/>
            <a:ext cx="2514750" cy="219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8" name="Google Shape;348;g96813069a6_0_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133275" y="2328925"/>
            <a:ext cx="2192426" cy="2192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9" name="Google Shape;349;g96813069a6_0_41"/>
          <p:cNvPicPr preferRelativeResize="0"/>
          <p:nvPr/>
        </p:nvPicPr>
        <p:blipFill rotWithShape="1">
          <a:blip r:embed="rId5">
            <a:alphaModFix/>
          </a:blip>
          <a:srcRect l="9218" r="8841"/>
          <a:stretch/>
        </p:blipFill>
        <p:spPr>
          <a:xfrm>
            <a:off x="8441400" y="2315425"/>
            <a:ext cx="1796550" cy="2192426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g96813069a6_0_41"/>
          <p:cNvSpPr txBox="1"/>
          <p:nvPr/>
        </p:nvSpPr>
        <p:spPr>
          <a:xfrm>
            <a:off x="503675" y="4185000"/>
            <a:ext cx="8127000" cy="18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None/>
            </a:pP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Our Experts</a:t>
            </a:r>
            <a:endParaRPr sz="2500" b="0" i="0" u="none" strike="noStrike" cap="none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Structural + cultural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racism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(Cogburn)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Strategic implications of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CSR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(Burbano)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87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Arial"/>
              <a:buChar char="●"/>
            </a:pP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30+ years of climate </a:t>
            </a:r>
            <a:r>
              <a:rPr lang="en-US" sz="2500" b="1" i="0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journalism </a:t>
            </a:r>
            <a:r>
              <a:rPr lang="en-US" sz="2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(Revkin)</a:t>
            </a:r>
            <a:endParaRPr sz="25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5;g96a3928ed5_2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80100" y="1978075"/>
            <a:ext cx="2517399" cy="2517426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g96a3928ed5_2_0"/>
          <p:cNvSpPr txBox="1">
            <a:spLocks noGrp="1"/>
          </p:cNvSpPr>
          <p:nvPr>
            <p:ph type="title"/>
          </p:nvPr>
        </p:nvSpPr>
        <p:spPr>
          <a:xfrm>
            <a:off x="838200" y="166801"/>
            <a:ext cx="10515600" cy="108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400"/>
              <a:t>The Climate</a:t>
            </a:r>
            <a:r>
              <a:rPr lang="en-US" sz="4200"/>
              <a:t> </a:t>
            </a:r>
            <a:r>
              <a:rPr lang="en-US" sz="3400"/>
              <a:t>Justice Leadership Board Positions Students as Evaluators + Change Agents</a:t>
            </a:r>
            <a:endParaRPr sz="3400"/>
          </a:p>
        </p:txBody>
      </p:sp>
      <p:sp>
        <p:nvSpPr>
          <p:cNvPr id="357" name="Google Shape;357;g96a3928ed5_2_0"/>
          <p:cNvSpPr/>
          <p:nvPr/>
        </p:nvSpPr>
        <p:spPr>
          <a:xfrm>
            <a:off x="685800" y="1325563"/>
            <a:ext cx="1609800" cy="50010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g96a3928ed5_2_0"/>
          <p:cNvSpPr txBox="1"/>
          <p:nvPr/>
        </p:nvSpPr>
        <p:spPr>
          <a:xfrm>
            <a:off x="5197500" y="1825675"/>
            <a:ext cx="6788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President, Vice President,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Communications Director elected from + by</a:t>
            </a:r>
            <a:b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LEAP grad students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Partner with climate groups working with vulnerable populations + climate justice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Get trained in evaluation + assessment</a:t>
            </a: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Receive supplemental funding for evaluation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Coordinate </a:t>
            </a:r>
            <a:r>
              <a:rPr lang="en-US" sz="20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Public Conversations</a:t>
            </a: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events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Meets monthly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</a:pPr>
            <a:r>
              <a:rPr lang="en-U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Supported by Cogburn + Lang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9" name="Google Shape;359;g96a3928ed5_2_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400" y="1978070"/>
            <a:ext cx="2887549" cy="2517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98b78f704d_1_94"/>
          <p:cNvSpPr txBox="1">
            <a:spLocks noGrp="1"/>
          </p:cNvSpPr>
          <p:nvPr>
            <p:ph type="title"/>
          </p:nvPr>
        </p:nvSpPr>
        <p:spPr>
          <a:xfrm>
            <a:off x="457200" y="136525"/>
            <a:ext cx="113310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r>
              <a:rPr lang="en-US" sz="3800"/>
              <a:t>Inequity in Geoscience is Highly-Visible</a:t>
            </a:r>
            <a:endParaRPr sz="3800"/>
          </a:p>
        </p:txBody>
      </p:sp>
      <p:sp>
        <p:nvSpPr>
          <p:cNvPr id="87" name="Google Shape;87;g98b78f704d_1_94"/>
          <p:cNvSpPr txBox="1">
            <a:spLocks noGrp="1"/>
          </p:cNvSpPr>
          <p:nvPr>
            <p:ph type="body" idx="1"/>
          </p:nvPr>
        </p:nvSpPr>
        <p:spPr>
          <a:xfrm>
            <a:off x="5467500" y="1351650"/>
            <a:ext cx="6510600" cy="157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en-US" sz="2300"/>
              <a:t>“</a:t>
            </a:r>
            <a:r>
              <a:rPr lang="en-US" sz="2300" i="1"/>
              <a:t>A lack of diversity + inclusion is the </a:t>
            </a:r>
            <a:r>
              <a:rPr lang="en-US" sz="2300" b="1" i="1">
                <a:solidFill>
                  <a:srgbClr val="0C343D"/>
                </a:solidFill>
              </a:rPr>
              <a:t>single largest cultural problem</a:t>
            </a:r>
            <a:r>
              <a:rPr lang="en-US" sz="2300" i="1"/>
              <a:t> facing the geosciences today</a:t>
            </a:r>
            <a:r>
              <a:rPr lang="en-US" sz="2300"/>
              <a:t>” - Dr. Kuheli Dutt, Lamont-Doherty Earth Observatory</a:t>
            </a: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3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300" b="1" i="1">
              <a:solidFill>
                <a:srgbClr val="0C343D"/>
              </a:solidFill>
            </a:endParaRPr>
          </a:p>
        </p:txBody>
      </p:sp>
      <p:pic>
        <p:nvPicPr>
          <p:cNvPr id="88" name="Google Shape;88;g98b78f704d_1_94"/>
          <p:cNvPicPr preferRelativeResize="0"/>
          <p:nvPr/>
        </p:nvPicPr>
        <p:blipFill rotWithShape="1">
          <a:blip r:embed="rId3">
            <a:alphaModFix/>
          </a:blip>
          <a:srcRect l="30515" t="9689" r="31314" b="15647"/>
          <a:stretch/>
        </p:blipFill>
        <p:spPr>
          <a:xfrm>
            <a:off x="667050" y="1208700"/>
            <a:ext cx="4455902" cy="4902601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g98b78f704d_1_94"/>
          <p:cNvSpPr txBox="1"/>
          <p:nvPr/>
        </p:nvSpPr>
        <p:spPr>
          <a:xfrm>
            <a:off x="5484600" y="3280500"/>
            <a:ext cx="6303600" cy="21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2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[The] lack of representation in turn </a:t>
            </a:r>
            <a:r>
              <a:rPr lang="en-US" sz="2300" b="1" i="1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affects the quality + focus of earth science research</a:t>
            </a:r>
            <a:r>
              <a:rPr lang="en-US" sz="230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especially on climate change</a:t>
            </a: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”</a:t>
            </a:r>
            <a:b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sz="23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- Emma Goldberg, NYTimes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34"/>
          <p:cNvSpPr txBox="1">
            <a:spLocks noGrp="1"/>
          </p:cNvSpPr>
          <p:nvPr>
            <p:ph type="title"/>
          </p:nvPr>
        </p:nvSpPr>
        <p:spPr>
          <a:xfrm>
            <a:off x="838200" y="848594"/>
            <a:ext cx="10515600" cy="3386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 sz="4100">
                <a:latin typeface="Arial"/>
                <a:ea typeface="Arial"/>
                <a:cs typeface="Arial"/>
                <a:sym typeface="Arial"/>
              </a:rPr>
              <a:t>“</a:t>
            </a:r>
            <a:r>
              <a:rPr lang="en-US" sz="4100" i="1">
                <a:latin typeface="Arial"/>
                <a:ea typeface="Arial"/>
                <a:cs typeface="Arial"/>
                <a:sym typeface="Arial"/>
              </a:rPr>
              <a:t>Ther</a:t>
            </a:r>
            <a:r>
              <a:rPr lang="en-US" sz="4100" i="1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4"/>
                  </a:ext>
                </a:extLst>
              </a:rPr>
              <a:t>e are those who solve the problems of their disciplines and</a:t>
            </a:r>
            <a:r>
              <a:rPr lang="en-US" sz="4200" i="1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5"/>
                  </a:ext>
                </a:extLst>
              </a:rPr>
              <a:t> </a:t>
            </a:r>
            <a:r>
              <a:rPr lang="en-US" sz="4200" b="1" i="1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6"/>
                  </a:ext>
                </a:extLst>
              </a:rPr>
              <a:t>those who solve the problems of the world</a:t>
            </a:r>
            <a:r>
              <a:rPr lang="en-US" sz="4200" i="1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7"/>
                  </a:ext>
                </a:extLst>
              </a:rPr>
              <a:t>.</a:t>
            </a:r>
            <a:r>
              <a:rPr lang="en-US" sz="42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>” </a:t>
            </a:r>
            <a:r>
              <a:rPr lang="en-US" sz="42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  <a:t/>
            </a:r>
            <a:br>
              <a:rPr lang="en-US" sz="42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8"/>
                  </a:ext>
                </a:extLst>
              </a:rPr>
            </a:br>
            <a:r>
              <a:rPr lang="en-US" sz="3700"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9"/>
                  </a:ext>
                </a:extLst>
              </a:rPr>
              <a:t>- Unknown</a:t>
            </a:r>
            <a:endParaRPr sz="3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34"/>
          <p:cNvSpPr txBox="1"/>
          <p:nvPr/>
        </p:nvSpPr>
        <p:spPr>
          <a:xfrm>
            <a:off x="3803176" y="4462818"/>
            <a:ext cx="458564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US" sz="4800" b="1" i="1" u="none" strike="noStrike" cap="none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This </a:t>
            </a:r>
            <a:r>
              <a:rPr lang="en-US" sz="4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is LEAP.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96813069a6_0_54"/>
          <p:cNvSpPr txBox="1">
            <a:spLocks noGrp="1"/>
          </p:cNvSpPr>
          <p:nvPr>
            <p:ph type="ctrTitle"/>
          </p:nvPr>
        </p:nvSpPr>
        <p:spPr>
          <a:xfrm>
            <a:off x="7375600" y="3078000"/>
            <a:ext cx="4525800" cy="141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260"/>
              <a:t>Questions?</a:t>
            </a:r>
            <a:endParaRPr sz="4260"/>
          </a:p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260"/>
              <a:t>Feedback?</a:t>
            </a:r>
            <a:endParaRPr sz="426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967d6225e8_0_8"/>
          <p:cNvSpPr txBox="1">
            <a:spLocks noGrp="1"/>
          </p:cNvSpPr>
          <p:nvPr>
            <p:ph type="body" idx="1"/>
          </p:nvPr>
        </p:nvSpPr>
        <p:spPr>
          <a:xfrm>
            <a:off x="4919900" y="556913"/>
            <a:ext cx="6709800" cy="51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Associate Professor of Social Work, Columbia</a:t>
            </a:r>
            <a:endParaRPr sz="1900"/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Faculty, Population Research Research Center </a:t>
            </a:r>
            <a:endParaRPr sz="1700"/>
          </a:p>
          <a:p>
            <a:pPr marL="914400" lvl="1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Core Member, Data Science Institute </a:t>
            </a:r>
            <a:endParaRPr sz="1700"/>
          </a:p>
          <a:p>
            <a:pPr marL="228600" lvl="0" indent="-2222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•"/>
            </a:pPr>
            <a:r>
              <a:rPr lang="en-US" sz="1900"/>
              <a:t>PhD, Education + Psychology, Michigan</a:t>
            </a:r>
            <a:endParaRPr sz="19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</a:pPr>
            <a:endParaRPr sz="11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43D"/>
              </a:buClr>
              <a:buSzPts val="2000"/>
              <a:buNone/>
            </a:pPr>
            <a:r>
              <a:rPr lang="en-US" sz="1900" b="1">
                <a:solidFill>
                  <a:srgbClr val="0C343D"/>
                </a:solidFill>
              </a:rPr>
              <a:t>Expertise</a:t>
            </a:r>
            <a:endParaRPr sz="1900" b="1">
              <a:solidFill>
                <a:srgbClr val="0C343D"/>
              </a:solidFill>
            </a:endParaRPr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Structural + cultural racism</a:t>
            </a:r>
            <a:endParaRPr sz="1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Race-based health inequities</a:t>
            </a:r>
            <a:endParaRPr sz="1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Virtual reality education, emerging tech + social justice</a:t>
            </a:r>
            <a:endParaRPr sz="2300"/>
          </a:p>
          <a:p>
            <a:pPr marL="4572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C343D"/>
              </a:buClr>
              <a:buSzPts val="2000"/>
              <a:buNone/>
            </a:pPr>
            <a:r>
              <a:rPr lang="en-US" sz="1900" b="1">
                <a:solidFill>
                  <a:srgbClr val="0C343D"/>
                </a:solidFill>
              </a:rPr>
              <a:t>Other Synergistic Experience</a:t>
            </a:r>
            <a:endParaRPr sz="2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Member, Columbia Climate School Faculty Task Force </a:t>
            </a:r>
            <a:endParaRPr sz="1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Member, Columbia Climate School Design Committee</a:t>
            </a:r>
            <a:endParaRPr sz="1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Faculty Advisor, SW Climate Action Initiative</a:t>
            </a:r>
            <a:endParaRPr sz="1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Co-Chair, Computational Social Science Working Group</a:t>
            </a:r>
            <a:endParaRPr sz="1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700"/>
              <a:buChar char="•"/>
            </a:pPr>
            <a:r>
              <a:rPr lang="en-US" sz="1700"/>
              <a:t>Co-Director, Justice, Equity + Tech Laboratory</a:t>
            </a:r>
            <a:endParaRPr sz="1700"/>
          </a:p>
          <a:p>
            <a:pPr marL="685800" lvl="1" indent="-2222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700"/>
              <a:buChar char="•"/>
            </a:pPr>
            <a:r>
              <a:rPr lang="en-US" sz="1700"/>
              <a:t>Lead Creator VR Experience, </a:t>
            </a:r>
            <a:r>
              <a:rPr lang="en-US" sz="1700" i="1"/>
              <a:t>1000 Cut Journey</a:t>
            </a:r>
            <a:endParaRPr sz="1700"/>
          </a:p>
        </p:txBody>
      </p:sp>
      <p:pic>
        <p:nvPicPr>
          <p:cNvPr id="95" name="Google Shape;95;g967d6225e8_0_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881" y="896047"/>
            <a:ext cx="4441393" cy="38721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g9867813a62_1_2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3588" y="754038"/>
            <a:ext cx="7224824" cy="414247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g9867813a62_1_234"/>
          <p:cNvSpPr txBox="1">
            <a:spLocks noGrp="1"/>
          </p:cNvSpPr>
          <p:nvPr>
            <p:ph type="body" idx="1"/>
          </p:nvPr>
        </p:nvSpPr>
        <p:spPr>
          <a:xfrm>
            <a:off x="838199" y="4908429"/>
            <a:ext cx="10515600" cy="126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i="1"/>
              <a:t>LEAP forward in the reliability, </a:t>
            </a:r>
            <a:r>
              <a:rPr lang="en-US" sz="2400" b="1" i="1">
                <a:solidFill>
                  <a:srgbClr val="0C343D"/>
                </a:solidFill>
              </a:rPr>
              <a:t>utility</a:t>
            </a:r>
            <a:r>
              <a:rPr lang="en-US" sz="2400" i="1"/>
              <a:t>, and </a:t>
            </a:r>
            <a:r>
              <a:rPr lang="en-US" sz="2400" b="1" i="1">
                <a:solidFill>
                  <a:srgbClr val="0C343D"/>
                </a:solidFill>
              </a:rPr>
              <a:t>reach</a:t>
            </a:r>
            <a:r>
              <a:rPr lang="en-US" sz="2400" i="1"/>
              <a:t> of climate projections through synergistic innovations in data science and climate science.</a:t>
            </a:r>
            <a:endParaRPr/>
          </a:p>
        </p:txBody>
      </p:sp>
      <p:sp>
        <p:nvSpPr>
          <p:cNvPr id="102" name="Google Shape;102;g9867813a62_1_234"/>
          <p:cNvSpPr txBox="1">
            <a:spLocks noGrp="1"/>
          </p:cNvSpPr>
          <p:nvPr>
            <p:ph type="title"/>
          </p:nvPr>
        </p:nvSpPr>
        <p:spPr>
          <a:xfrm>
            <a:off x="838200" y="-180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/>
              <a:t>Our Roadmap</a:t>
            </a:r>
            <a:endParaRPr/>
          </a:p>
        </p:txBody>
      </p:sp>
      <p:sp>
        <p:nvSpPr>
          <p:cNvPr id="103" name="Google Shape;103;g9867813a62_1_234"/>
          <p:cNvSpPr/>
          <p:nvPr/>
        </p:nvSpPr>
        <p:spPr>
          <a:xfrm>
            <a:off x="5589920" y="598361"/>
            <a:ext cx="2242800" cy="1219500"/>
          </a:xfrm>
          <a:prstGeom prst="ellipse">
            <a:avLst/>
          </a:prstGeom>
          <a:noFill/>
          <a:ln w="57150" cap="flat" cmpd="sng">
            <a:solidFill>
              <a:srgbClr val="0C343D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967d6225e8_0_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/>
              <a:t>Broadening Participation Overview</a:t>
            </a:r>
            <a:endParaRPr sz="3800"/>
          </a:p>
        </p:txBody>
      </p:sp>
      <p:sp>
        <p:nvSpPr>
          <p:cNvPr id="109" name="Google Shape;109;g967d6225e8_0_13"/>
          <p:cNvSpPr txBox="1">
            <a:spLocks noGrp="1"/>
          </p:cNvSpPr>
          <p:nvPr>
            <p:ph type="body" idx="1"/>
          </p:nvPr>
        </p:nvSpPr>
        <p:spPr>
          <a:xfrm>
            <a:off x="779125" y="1461328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Explain why DEI is critical to LEAP’s </a:t>
            </a:r>
            <a:r>
              <a:rPr lang="en-US" sz="2400" b="1">
                <a:solidFill>
                  <a:srgbClr val="0C343D"/>
                </a:solidFill>
              </a:rPr>
              <a:t>intellectual merit + broader impact goals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Highlight LEAP’s </a:t>
            </a:r>
            <a:r>
              <a:rPr lang="en-US" sz="2400" b="1">
                <a:solidFill>
                  <a:srgbClr val="0C343D"/>
                </a:solidFill>
              </a:rPr>
              <a:t>vision</a:t>
            </a:r>
            <a:r>
              <a:rPr lang="en-US" sz="2400">
                <a:solidFill>
                  <a:srgbClr val="0C343D"/>
                </a:solidFill>
              </a:rPr>
              <a:t> </a:t>
            </a:r>
            <a:r>
              <a:rPr lang="en-US" sz="2400"/>
              <a:t>for Broadening Participation + Knowledge Transfer strategies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sz="2400"/>
              <a:t>How + why does LEAP promote “</a:t>
            </a:r>
            <a:r>
              <a:rPr lang="en-US" sz="2400" b="1">
                <a:solidFill>
                  <a:srgbClr val="0C343D"/>
                </a:solidFill>
              </a:rPr>
              <a:t>bidirectional knowledge</a:t>
            </a:r>
            <a:r>
              <a:rPr lang="en-US" sz="2400"/>
              <a:t>” exchange with external stakeholders?</a:t>
            </a:r>
            <a:endParaRPr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7"/>
          <p:cNvSpPr txBox="1">
            <a:spLocks noGrp="1"/>
          </p:cNvSpPr>
          <p:nvPr>
            <p:ph type="title"/>
          </p:nvPr>
        </p:nvSpPr>
        <p:spPr>
          <a:xfrm>
            <a:off x="550850" y="183625"/>
            <a:ext cx="11163600" cy="125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4000"/>
              <a:t>Science * </a:t>
            </a:r>
            <a:r>
              <a:rPr lang="en-US" sz="4000">
                <a:solidFill>
                  <a:srgbClr val="0C343D"/>
                </a:solidFill>
              </a:rPr>
              <a:t>Humanity</a:t>
            </a:r>
            <a:r>
              <a:rPr lang="en-US" sz="4000"/>
              <a:t> * Society</a:t>
            </a:r>
            <a:endParaRPr sz="4000"/>
          </a:p>
        </p:txBody>
      </p:sp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642800" y="1436725"/>
            <a:ext cx="11163600" cy="43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Climate change will cause an </a:t>
            </a:r>
            <a:r>
              <a:rPr lang="en-US" sz="2400" b="1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imbalance in human suffering</a:t>
            </a:r>
            <a:endParaRPr sz="2400" b="1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Focusing on most marginalized + vulnerable will be necessary to meet the hallmarks of </a:t>
            </a:r>
            <a:r>
              <a:rPr lang="en-US" sz="2400" b="1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democracy, prosperity + sustainability</a:t>
            </a:r>
            <a:endParaRPr sz="2400" b="1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LEAP science cannot exist in a vacuum - broadening participation is </a:t>
            </a:r>
            <a:r>
              <a:rPr lang="en-US" sz="2400" b="1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</a:rPr>
              <a:t>integral to climate data science</a:t>
            </a:r>
            <a:endParaRPr sz="2400" b="1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400"/>
              <a:buNone/>
            </a:pPr>
            <a:endParaRPr sz="24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2500" b="1" i="1">
                <a:solidFill>
                  <a:srgbClr val="0C343D"/>
                </a:solidFill>
                <a:latin typeface="Arial"/>
                <a:ea typeface="Arial"/>
                <a:cs typeface="Arial"/>
                <a:sym typeface="Arial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DEI + LEAP is critical.</a:t>
            </a:r>
            <a:endParaRPr sz="2500" b="1" i="1">
              <a:solidFill>
                <a:srgbClr val="0C343D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9867813a62_0_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1035800" cy="4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>
                <a:solidFill>
                  <a:srgbClr val="0C343D"/>
                </a:solidFill>
              </a:rPr>
              <a:t>Address needs</a:t>
            </a:r>
            <a:r>
              <a:rPr lang="en-US" sz="2700"/>
              <a:t> of most vulnerable communities</a:t>
            </a: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70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>
                <a:solidFill>
                  <a:srgbClr val="0C343D"/>
                </a:solidFill>
              </a:rPr>
              <a:t>Engage </a:t>
            </a:r>
            <a:r>
              <a:rPr lang="en-US" sz="2700">
                <a:solidFill>
                  <a:srgbClr val="000000"/>
                </a:solidFill>
              </a:rPr>
              <a:t>with multiple public + private stakeholders</a:t>
            </a:r>
            <a:endParaRPr sz="27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 b="1">
                <a:solidFill>
                  <a:srgbClr val="0C343D"/>
                </a:solidFill>
              </a:rPr>
              <a:t>Bidirectional Knowledge Transfer: </a:t>
            </a:r>
            <a:r>
              <a:rPr lang="en-US" sz="2700">
                <a:solidFill>
                  <a:srgbClr val="000000"/>
                </a:solidFill>
              </a:rPr>
              <a:t>vulnerable communities + other stakeholders possess valuable knowledge + strategy</a:t>
            </a:r>
            <a:endParaRPr sz="27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27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endParaRPr sz="400"/>
          </a:p>
          <a:p>
            <a:pPr marL="457200" lvl="0" indent="-4000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</a:pPr>
            <a:r>
              <a:rPr lang="en-US" sz="2700"/>
              <a:t>Climate Data Science must meaningfully + substantively </a:t>
            </a:r>
            <a:r>
              <a:rPr lang="en-US" sz="2700" b="1">
                <a:solidFill>
                  <a:srgbClr val="0C343D"/>
                </a:solidFill>
              </a:rPr>
              <a:t>reach beyond</a:t>
            </a:r>
            <a:r>
              <a:rPr lang="en-US" sz="2700"/>
              <a:t> the university</a:t>
            </a:r>
            <a:endParaRPr sz="270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2700"/>
          </a:p>
        </p:txBody>
      </p:sp>
      <p:sp>
        <p:nvSpPr>
          <p:cNvPr id="121" name="Google Shape;121;g9867813a62_0_8"/>
          <p:cNvSpPr txBox="1">
            <a:spLocks noGrp="1"/>
          </p:cNvSpPr>
          <p:nvPr>
            <p:ph type="title"/>
          </p:nvPr>
        </p:nvSpPr>
        <p:spPr>
          <a:xfrm>
            <a:off x="838200" y="229300"/>
            <a:ext cx="11035800" cy="14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B285E"/>
              </a:buClr>
              <a:buSzPts val="5400"/>
              <a:buFont typeface="Verdana"/>
              <a:buNone/>
            </a:pPr>
            <a:r>
              <a:rPr lang="en-US" sz="3800"/>
              <a:t>DEI is Critical for LEAP’s </a:t>
            </a:r>
            <a:r>
              <a:rPr lang="en-US" sz="3800" b="1"/>
              <a:t>Broader Impacts</a:t>
            </a:r>
            <a:endParaRPr sz="38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1690</Words>
  <Application>Microsoft Office PowerPoint</Application>
  <PresentationFormat>Widescreen</PresentationFormat>
  <Paragraphs>364</Paragraphs>
  <Slides>41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Verdana</vt:lpstr>
      <vt:lpstr>Calibri</vt:lpstr>
      <vt:lpstr>Office Theme</vt:lpstr>
      <vt:lpstr>Developing Human Resources + Broadening Participation</vt:lpstr>
      <vt:lpstr>PowerPoint Presentation</vt:lpstr>
      <vt:lpstr>Geoscience’s Homogeneity Impedes Progress</vt:lpstr>
      <vt:lpstr>Inequity in Geoscience is Highly-Visible</vt:lpstr>
      <vt:lpstr>PowerPoint Presentation</vt:lpstr>
      <vt:lpstr>Our Roadmap</vt:lpstr>
      <vt:lpstr>Broadening Participation Overview</vt:lpstr>
      <vt:lpstr>Science * Humanity * Society</vt:lpstr>
      <vt:lpstr>DEI is Critical for LEAP’s Broader Impacts</vt:lpstr>
      <vt:lpstr>Why Center the Marginalized + Vulnerable?</vt:lpstr>
      <vt:lpstr>DEI is Critical for LEAP’s Research</vt:lpstr>
      <vt:lpstr>We Must Interrogate Why the Geosciences are Inequitable</vt:lpstr>
      <vt:lpstr>Leveraging DEI Best Practices</vt:lpstr>
      <vt:lpstr>LEAP Sets 3 Measurable DEI Objectives</vt:lpstr>
      <vt:lpstr>LEAP’s Approach: DEI in Everything </vt:lpstr>
      <vt:lpstr>LEAP Leverages Best DEI Practices</vt:lpstr>
      <vt:lpstr>LEAP’s Team is Highly-Diverse, but We’re Still Growing...</vt:lpstr>
      <vt:lpstr>Leveraging Prior DEI Successes</vt:lpstr>
      <vt:lpstr>LEAP Builds Upon Groundbreaking Work of its NSF ADVANCE Program</vt:lpstr>
      <vt:lpstr>“Bridge” Postbacs Strengthen a Pipeline of Graduate Researchers</vt:lpstr>
      <vt:lpstr>LEAP Will Mentor Diverse Pre-College Climate Scientists</vt:lpstr>
      <vt:lpstr>Pushing DEI Innovation</vt:lpstr>
      <vt:lpstr>3 Areas of Innovation</vt:lpstr>
      <vt:lpstr>Pushing Innovation</vt:lpstr>
      <vt:lpstr>Annual Hack-a-thon = Life-Relevant Learning</vt:lpstr>
      <vt:lpstr>PowerPoint Presentation</vt:lpstr>
      <vt:lpstr>Suffusion: LEAP Integrates Education, DEI + KT</vt:lpstr>
      <vt:lpstr>Pushing Innovation</vt:lpstr>
      <vt:lpstr>Pushing Innovation</vt:lpstr>
      <vt:lpstr>Pushing Innovation</vt:lpstr>
      <vt:lpstr>Recruitment is Itself a Research Frontier</vt:lpstr>
      <vt:lpstr>Recruitment is Itself a Research Frontier</vt:lpstr>
      <vt:lpstr>DEI Strategy: Assess, Share + Adapt </vt:lpstr>
      <vt:lpstr>Knowledge Transfer is DEI</vt:lpstr>
      <vt:lpstr>LEAP’s Knowledge Transfer Grows Out of its DEI in Everything Commitment</vt:lpstr>
      <vt:lpstr>LEAP Sets Three Knowledge Transfer Objectives (KTO)</vt:lpstr>
      <vt:lpstr>Knowledge Transfer Stems from LEAP’s DEI Commitments</vt:lpstr>
      <vt:lpstr>Our Knowledge Transfer Team Spans Research + Practice</vt:lpstr>
      <vt:lpstr>The Climate Justice Leadership Board Positions Students as Evaluators + Change Agents</vt:lpstr>
      <vt:lpstr>“There are those who solve the problems of their disciplines and those who solve the problems of the world.”  - Unknown</vt:lpstr>
      <vt:lpstr>Questions? Feedback?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revision>1</cp:revision>
  <dcterms:created xsi:type="dcterms:W3CDTF">2020-09-17T23:15:28Z</dcterms:created>
  <dcterms:modified xsi:type="dcterms:W3CDTF">2020-09-17T23:17:36Z</dcterms:modified>
</cp:coreProperties>
</file>